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94" r:id="rId9"/>
    <p:sldId id="264" r:id="rId10"/>
    <p:sldId id="265" r:id="rId11"/>
    <p:sldId id="266" r:id="rId12"/>
    <p:sldId id="269" r:id="rId13"/>
    <p:sldId id="267" r:id="rId14"/>
    <p:sldId id="268" r:id="rId15"/>
    <p:sldId id="270" r:id="rId16"/>
  </p:sldIdLst>
  <p:sldSz cx="18288000" cy="10287000"/>
  <p:notesSz cx="6950075" cy="9236075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oppins" panose="00000500000000000000" pitchFamily="2" charset="0"/>
      <p:regular r:id="rId21"/>
      <p:bold r:id="rId22"/>
      <p:italic r:id="rId23"/>
      <p:boldItalic r:id="rId24"/>
    </p:embeddedFont>
    <p:embeddedFont>
      <p:font typeface="Poppins Bold" panose="00000800000000000000" charset="0"/>
      <p:regular r:id="rId25"/>
    </p:embeddedFont>
    <p:embeddedFont>
      <p:font typeface="Roboto" pitchFamily="2" charset="0"/>
      <p:regular r:id="rId26"/>
      <p:bold r:id="rId27"/>
      <p:italic r:id="rId28"/>
      <p:boldItalic r:id="rId29"/>
    </p:embeddedFont>
    <p:embeddedFont>
      <p:font typeface="Roboto Condensed" pitchFamily="2" charset="0"/>
      <p:regular r:id="rId30"/>
      <p:bold r:id="rId31"/>
      <p:italic r:id="rId32"/>
      <p:boldItalic r:id="rId33"/>
    </p:embeddedFont>
    <p:embeddedFont>
      <p:font typeface="Roboto Condensed Bold" pitchFamily="2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AD"/>
    <a:srgbClr val="0077CD"/>
    <a:srgbClr val="83A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svg"/><Relationship Id="rId7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.svg"/><Relationship Id="rId7" Type="http://schemas.openxmlformats.org/officeDocument/2006/relationships/image" Target="../media/image6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sv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5.svg"/><Relationship Id="rId4" Type="http://schemas.openxmlformats.org/officeDocument/2006/relationships/image" Target="../media/image10.svg"/><Relationship Id="rId9" Type="http://schemas.openxmlformats.org/officeDocument/2006/relationships/image" Target="../media/image4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6.png"/><Relationship Id="rId7" Type="http://schemas.openxmlformats.org/officeDocument/2006/relationships/image" Target="../media/image21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6.png"/><Relationship Id="rId2" Type="http://schemas.openxmlformats.org/officeDocument/2006/relationships/image" Target="../media/image4.png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760962" y="193032"/>
            <a:ext cx="3481121" cy="8980155"/>
            <a:chOff x="0" y="0"/>
            <a:chExt cx="660400" cy="17036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1703616"/>
            </a:xfrm>
            <a:custGeom>
              <a:avLst/>
              <a:gdLst/>
              <a:ahLst/>
              <a:cxnLst/>
              <a:rect l="l" t="t" r="r" b="b"/>
              <a:pathLst>
                <a:path w="660400" h="1703616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48290"/>
                  </a:cubicBezTo>
                  <a:lnTo>
                    <a:pt x="660400" y="1703616"/>
                  </a:lnTo>
                  <a:lnTo>
                    <a:pt x="0" y="1703616"/>
                  </a:lnTo>
                  <a:lnTo>
                    <a:pt x="0" y="34929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2A68E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79375"/>
              <a:ext cx="660400" cy="1624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055691" y="1028700"/>
            <a:ext cx="7203609" cy="7175470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55935" t="-1991" r="-72088" b="-3793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24079" y="2942550"/>
            <a:ext cx="3481121" cy="3481121"/>
          </a:xfrm>
          <a:custGeom>
            <a:avLst/>
            <a:gdLst/>
            <a:ahLst/>
            <a:cxnLst/>
            <a:rect l="l" t="t" r="r" b="b"/>
            <a:pathLst>
              <a:path w="3481121" h="3481121">
                <a:moveTo>
                  <a:pt x="0" y="0"/>
                </a:moveTo>
                <a:lnTo>
                  <a:pt x="3481121" y="0"/>
                </a:lnTo>
                <a:lnTo>
                  <a:pt x="3481121" y="3481120"/>
                </a:lnTo>
                <a:lnTo>
                  <a:pt x="0" y="3481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38172" y="7937584"/>
            <a:ext cx="1320716" cy="1320716"/>
          </a:xfrm>
          <a:custGeom>
            <a:avLst/>
            <a:gdLst/>
            <a:ahLst/>
            <a:cxnLst/>
            <a:rect l="l" t="t" r="r" b="b"/>
            <a:pathLst>
              <a:path w="1320716" h="1320716">
                <a:moveTo>
                  <a:pt x="0" y="0"/>
                </a:moveTo>
                <a:lnTo>
                  <a:pt x="1320716" y="0"/>
                </a:lnTo>
                <a:lnTo>
                  <a:pt x="1320716" y="1320716"/>
                </a:lnTo>
                <a:lnTo>
                  <a:pt x="0" y="13207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49373" y="993324"/>
            <a:ext cx="709927" cy="709927"/>
          </a:xfrm>
          <a:custGeom>
            <a:avLst/>
            <a:gdLst/>
            <a:ahLst/>
            <a:cxnLst/>
            <a:rect l="l" t="t" r="r" b="b"/>
            <a:pathLst>
              <a:path w="709927" h="709927">
                <a:moveTo>
                  <a:pt x="0" y="0"/>
                </a:moveTo>
                <a:lnTo>
                  <a:pt x="709927" y="0"/>
                </a:lnTo>
                <a:lnTo>
                  <a:pt x="709927" y="709927"/>
                </a:lnTo>
                <a:lnTo>
                  <a:pt x="0" y="70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17438" y="562987"/>
            <a:ext cx="1570601" cy="1570601"/>
          </a:xfrm>
          <a:custGeom>
            <a:avLst/>
            <a:gdLst/>
            <a:ahLst/>
            <a:cxnLst/>
            <a:rect l="l" t="t" r="r" b="b"/>
            <a:pathLst>
              <a:path w="1570601" h="1570601">
                <a:moveTo>
                  <a:pt x="0" y="0"/>
                </a:moveTo>
                <a:lnTo>
                  <a:pt x="1570601" y="0"/>
                </a:lnTo>
                <a:lnTo>
                  <a:pt x="1570601" y="1570601"/>
                </a:lnTo>
                <a:lnTo>
                  <a:pt x="0" y="15706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3371" y="6560605"/>
            <a:ext cx="8508604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500" b="1">
                <a:solidFill>
                  <a:srgbClr val="0077C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THÔNG TIN TỔNG QUAN </a:t>
            </a:r>
          </a:p>
          <a:p>
            <a:r>
              <a:rPr lang="en-US" sz="4500" b="1">
                <a:solidFill>
                  <a:srgbClr val="0077C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KCN NHƠN HỘI – KHU 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57496" y="9353865"/>
            <a:ext cx="5417888" cy="118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77C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www.nhonhoiip.com.vn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0077C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514214" y="679682"/>
            <a:ext cx="6418306" cy="110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603" b="1">
                <a:solidFill>
                  <a:srgbClr val="0189D6"/>
                </a:solidFill>
                <a:latin typeface="+mj-lt"/>
                <a:ea typeface="Roboto Condensed Bold"/>
                <a:cs typeface="Roboto Condensed Bold"/>
                <a:sym typeface="Roboto Condensed Bold"/>
              </a:rPr>
              <a:t>SAI GON - NHON HOI </a:t>
            </a:r>
          </a:p>
          <a:p>
            <a:pPr algn="l"/>
            <a:r>
              <a:rPr lang="en-US" sz="3603" b="1">
                <a:solidFill>
                  <a:srgbClr val="0189D6"/>
                </a:solidFill>
                <a:latin typeface="+mj-lt"/>
                <a:ea typeface="Roboto Condensed Bold"/>
                <a:cs typeface="Roboto Condensed Bold"/>
                <a:sym typeface="Roboto Condensed Bold"/>
              </a:rPr>
              <a:t>INDUSTRIAL PARK CORPORATION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3371" y="3913668"/>
            <a:ext cx="929675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5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AN OVERVIEW OF NHON HOI INDUSTRIAL PARK – PARK 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302854">
            <a:off x="16416225" y="7628381"/>
            <a:ext cx="2963768" cy="3270583"/>
            <a:chOff x="0" y="0"/>
            <a:chExt cx="3951690" cy="4360777"/>
          </a:xfrm>
        </p:grpSpPr>
        <p:sp>
          <p:nvSpPr>
            <p:cNvPr id="3" name="Freeform 3"/>
            <p:cNvSpPr/>
            <p:nvPr/>
          </p:nvSpPr>
          <p:spPr>
            <a:xfrm rot="-7302854">
              <a:off x="214683" y="3005265"/>
              <a:ext cx="1140829" cy="1140829"/>
            </a:xfrm>
            <a:custGeom>
              <a:avLst/>
              <a:gdLst/>
              <a:ahLst/>
              <a:cxnLst/>
              <a:rect l="l" t="t" r="r" b="b"/>
              <a:pathLst>
                <a:path w="1140829" h="1140829">
                  <a:moveTo>
                    <a:pt x="0" y="0"/>
                  </a:moveTo>
                  <a:lnTo>
                    <a:pt x="1140830" y="0"/>
                  </a:lnTo>
                  <a:lnTo>
                    <a:pt x="1140830" y="1140829"/>
                  </a:lnTo>
                  <a:lnTo>
                    <a:pt x="0" y="1140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93997" y="0"/>
              <a:ext cx="3157693" cy="3157693"/>
            </a:xfrm>
            <a:custGeom>
              <a:avLst/>
              <a:gdLst/>
              <a:ahLst/>
              <a:cxnLst/>
              <a:rect l="l" t="t" r="r" b="b"/>
              <a:pathLst>
                <a:path w="3157693" h="3157693">
                  <a:moveTo>
                    <a:pt x="0" y="0"/>
                  </a:moveTo>
                  <a:lnTo>
                    <a:pt x="3157693" y="0"/>
                  </a:lnTo>
                  <a:lnTo>
                    <a:pt x="3157693" y="3157693"/>
                  </a:lnTo>
                  <a:lnTo>
                    <a:pt x="0" y="3157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98909" y="3195185"/>
              <a:ext cx="652781" cy="652781"/>
            </a:xfrm>
            <a:custGeom>
              <a:avLst/>
              <a:gdLst/>
              <a:ahLst/>
              <a:cxnLst/>
              <a:rect l="l" t="t" r="r" b="b"/>
              <a:pathLst>
                <a:path w="652781" h="652781">
                  <a:moveTo>
                    <a:pt x="0" y="0"/>
                  </a:moveTo>
                  <a:lnTo>
                    <a:pt x="652781" y="0"/>
                  </a:lnTo>
                  <a:lnTo>
                    <a:pt x="652781" y="652781"/>
                  </a:lnTo>
                  <a:lnTo>
                    <a:pt x="0" y="652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06199" y="232677"/>
            <a:ext cx="911799" cy="911799"/>
          </a:xfrm>
          <a:custGeom>
            <a:avLst/>
            <a:gdLst/>
            <a:ahLst/>
            <a:cxnLst/>
            <a:rect l="l" t="t" r="r" b="b"/>
            <a:pathLst>
              <a:path w="911799" h="911799">
                <a:moveTo>
                  <a:pt x="0" y="0"/>
                </a:moveTo>
                <a:lnTo>
                  <a:pt x="911800" y="0"/>
                </a:lnTo>
                <a:lnTo>
                  <a:pt x="911800" y="911800"/>
                </a:lnTo>
                <a:lnTo>
                  <a:pt x="0" y="911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0438" y="4073542"/>
            <a:ext cx="6990089" cy="3201446"/>
          </a:xfrm>
          <a:custGeom>
            <a:avLst/>
            <a:gdLst/>
            <a:ahLst/>
            <a:cxnLst/>
            <a:rect l="l" t="t" r="r" b="b"/>
            <a:pathLst>
              <a:path w="6990089" h="3201446">
                <a:moveTo>
                  <a:pt x="0" y="0"/>
                </a:moveTo>
                <a:lnTo>
                  <a:pt x="6990089" y="0"/>
                </a:lnTo>
                <a:lnTo>
                  <a:pt x="6990089" y="3201446"/>
                </a:lnTo>
                <a:lnTo>
                  <a:pt x="0" y="3201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07" b="-40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76400" y="508000"/>
            <a:ext cx="9366662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189D6"/>
                </a:solidFill>
                <a:latin typeface="Poppins Bold"/>
                <a:ea typeface="Poppins Bold"/>
                <a:cs typeface="Poppins Bold"/>
                <a:sym typeface="Poppins Bold"/>
              </a:rPr>
              <a:t>SAI GON - NHON HOI INDUSTRIAL PARK CORPORATION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43581" y="832513"/>
            <a:ext cx="4200839" cy="560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NGUỒN NHÂN LỰC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90576" y="1305977"/>
            <a:ext cx="3306848" cy="560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LABOR FORCE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8147" y="2122160"/>
            <a:ext cx="7316994" cy="207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Dân số tỉnh Bình Định khoảng 1,5 triệu người,</a:t>
            </a:r>
          </a:p>
          <a:p>
            <a:pPr algn="l">
              <a:lnSpc>
                <a:spcPts val="3119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trong đó người trong độ tuổi lao động chiếm 56%.</a:t>
            </a:r>
          </a:p>
          <a:p>
            <a:pPr algn="l">
              <a:lnSpc>
                <a:spcPts val="3119"/>
              </a:lnSpc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Roboto Condensed Italics"/>
                <a:cs typeface="Arial" panose="020B0604020202020204" pitchFamily="34" charset="0"/>
                <a:sym typeface="Roboto Condensed Italics"/>
              </a:rPr>
              <a:t>Theo Niên giám thống kê tỉnh Bình Định năm 2023)</a:t>
            </a:r>
          </a:p>
          <a:p>
            <a:pPr algn="l">
              <a:lnSpc>
                <a:spcPts val="3359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Mức lương tối thiểu vùng: Vùng 3 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80438" y="7668053"/>
            <a:ext cx="7316994" cy="244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Population of Binh Dinh province is about 1,5 millions people in which 56% is in the working age. </a:t>
            </a:r>
            <a:r>
              <a:rPr lang="en-US" sz="2400">
                <a:solidFill>
                  <a:srgbClr val="004AAD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(According to Binh Dinh Province Statistical Yearbook 2023)</a:t>
            </a:r>
          </a:p>
          <a:p>
            <a:pPr algn="l">
              <a:lnSpc>
                <a:spcPts val="3359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Minimum wage applies to Region III</a:t>
            </a:r>
          </a:p>
          <a:p>
            <a:pPr marL="0" lvl="0" indent="0" algn="l">
              <a:lnSpc>
                <a:spcPts val="3359"/>
              </a:lnSpc>
            </a:pPr>
            <a:endParaRPr lang="en-US" sz="2799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17200" y="4530355"/>
            <a:ext cx="7707728" cy="5425459"/>
          </a:xfrm>
          <a:custGeom>
            <a:avLst/>
            <a:gdLst/>
            <a:ahLst/>
            <a:cxnLst/>
            <a:rect l="l" t="t" r="r" b="b"/>
            <a:pathLst>
              <a:path w="8194335" h="5617169">
                <a:moveTo>
                  <a:pt x="0" y="0"/>
                </a:moveTo>
                <a:lnTo>
                  <a:pt x="8194335" y="0"/>
                </a:lnTo>
                <a:lnTo>
                  <a:pt x="8194335" y="5617170"/>
                </a:lnTo>
                <a:lnTo>
                  <a:pt x="0" y="56171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11" r="-811"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9417200" y="2146887"/>
            <a:ext cx="8362653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5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Khoảng cách từ KCN Nhơn Hội đến các khu vực lân cận và dân số trung bình của từng khu vực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(Theo niên giám thống kê tỉnh Bình Định năm 2023)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17200" y="3420616"/>
            <a:ext cx="8362653" cy="104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29"/>
              </a:lnSpc>
            </a:pPr>
            <a:r>
              <a:rPr lang="en-US" sz="25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The distance from Nhon Hoi IP to surrounding areas and the average population of each area.</a:t>
            </a:r>
            <a:r>
              <a:rPr lang="en-US" sz="24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 </a:t>
            </a:r>
            <a:r>
              <a:rPr lang="en-US" sz="2400">
                <a:solidFill>
                  <a:srgbClr val="004AAD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(According to Binh Dinh Province Statistical Yearbook 2023)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26285" y="4638219"/>
            <a:ext cx="2327224" cy="402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15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Quy Nhon City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90872" y="5676900"/>
            <a:ext cx="1839128" cy="402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15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Tuy Phuoc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355306" y="6950368"/>
            <a:ext cx="1332494" cy="402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15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Phu Cat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07151" y="8056611"/>
            <a:ext cx="1830932" cy="408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3415"/>
              </a:lnSpc>
              <a:defRPr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</a:defRPr>
            </a:lvl1pPr>
          </a:lstStyle>
          <a:p>
            <a:r>
              <a:rPr lang="en-US">
                <a:sym typeface="Roboto Condensed Bold"/>
              </a:rPr>
              <a:t>An Nhon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49818" y="5374338"/>
            <a:ext cx="55983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6</a:t>
            </a:r>
          </a:p>
          <a:p>
            <a:pPr algn="ctr">
              <a:lnSpc>
                <a:spcPts val="2915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km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74477" y="6548717"/>
            <a:ext cx="55983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7</a:t>
            </a:r>
          </a:p>
          <a:p>
            <a:pPr algn="ctr">
              <a:lnSpc>
                <a:spcPts val="2915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km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315978" y="7768216"/>
            <a:ext cx="55983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10</a:t>
            </a:r>
          </a:p>
          <a:p>
            <a:pPr algn="ctr">
              <a:lnSpc>
                <a:spcPts val="2915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km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632170" y="8895507"/>
            <a:ext cx="55983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15</a:t>
            </a:r>
          </a:p>
          <a:p>
            <a:pPr algn="ctr">
              <a:lnSpc>
                <a:spcPts val="2915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km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396532" y="5414277"/>
            <a:ext cx="1332493" cy="712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293.450 </a:t>
            </a:r>
          </a:p>
          <a:p>
            <a:pPr algn="ctr">
              <a:lnSpc>
                <a:spcPts val="2799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people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00686" y="6543724"/>
            <a:ext cx="1332493" cy="712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182.032 </a:t>
            </a:r>
          </a:p>
          <a:p>
            <a:pPr algn="ctr">
              <a:lnSpc>
                <a:spcPts val="2799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people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296435" y="7783768"/>
            <a:ext cx="1332493" cy="712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185.207 </a:t>
            </a:r>
          </a:p>
          <a:p>
            <a:pPr algn="ctr">
              <a:lnSpc>
                <a:spcPts val="2799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people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800686" y="8909086"/>
            <a:ext cx="1332493" cy="712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180.032 </a:t>
            </a:r>
          </a:p>
          <a:p>
            <a:pPr algn="ctr">
              <a:lnSpc>
                <a:spcPts val="2799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people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302854">
            <a:off x="16416225" y="7628381"/>
            <a:ext cx="2963768" cy="3270583"/>
            <a:chOff x="0" y="0"/>
            <a:chExt cx="3951690" cy="4360777"/>
          </a:xfrm>
        </p:grpSpPr>
        <p:sp>
          <p:nvSpPr>
            <p:cNvPr id="3" name="Freeform 3"/>
            <p:cNvSpPr/>
            <p:nvPr/>
          </p:nvSpPr>
          <p:spPr>
            <a:xfrm rot="-7302854">
              <a:off x="214683" y="3005265"/>
              <a:ext cx="1140829" cy="1140829"/>
            </a:xfrm>
            <a:custGeom>
              <a:avLst/>
              <a:gdLst/>
              <a:ahLst/>
              <a:cxnLst/>
              <a:rect l="l" t="t" r="r" b="b"/>
              <a:pathLst>
                <a:path w="1140829" h="1140829">
                  <a:moveTo>
                    <a:pt x="0" y="0"/>
                  </a:moveTo>
                  <a:lnTo>
                    <a:pt x="1140830" y="0"/>
                  </a:lnTo>
                  <a:lnTo>
                    <a:pt x="1140830" y="1140829"/>
                  </a:lnTo>
                  <a:lnTo>
                    <a:pt x="0" y="1140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93997" y="0"/>
              <a:ext cx="3157693" cy="3157693"/>
            </a:xfrm>
            <a:custGeom>
              <a:avLst/>
              <a:gdLst/>
              <a:ahLst/>
              <a:cxnLst/>
              <a:rect l="l" t="t" r="r" b="b"/>
              <a:pathLst>
                <a:path w="3157693" h="3157693">
                  <a:moveTo>
                    <a:pt x="0" y="0"/>
                  </a:moveTo>
                  <a:lnTo>
                    <a:pt x="3157693" y="0"/>
                  </a:lnTo>
                  <a:lnTo>
                    <a:pt x="3157693" y="3157693"/>
                  </a:lnTo>
                  <a:lnTo>
                    <a:pt x="0" y="3157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98909" y="3195185"/>
              <a:ext cx="652781" cy="652781"/>
            </a:xfrm>
            <a:custGeom>
              <a:avLst/>
              <a:gdLst/>
              <a:ahLst/>
              <a:cxnLst/>
              <a:rect l="l" t="t" r="r" b="b"/>
              <a:pathLst>
                <a:path w="652781" h="652781">
                  <a:moveTo>
                    <a:pt x="0" y="0"/>
                  </a:moveTo>
                  <a:lnTo>
                    <a:pt x="652781" y="0"/>
                  </a:lnTo>
                  <a:lnTo>
                    <a:pt x="652781" y="652781"/>
                  </a:lnTo>
                  <a:lnTo>
                    <a:pt x="0" y="652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06199" y="232677"/>
            <a:ext cx="911799" cy="911799"/>
          </a:xfrm>
          <a:custGeom>
            <a:avLst/>
            <a:gdLst/>
            <a:ahLst/>
            <a:cxnLst/>
            <a:rect l="l" t="t" r="r" b="b"/>
            <a:pathLst>
              <a:path w="911799" h="911799">
                <a:moveTo>
                  <a:pt x="0" y="0"/>
                </a:moveTo>
                <a:lnTo>
                  <a:pt x="911800" y="0"/>
                </a:lnTo>
                <a:lnTo>
                  <a:pt x="911800" y="911800"/>
                </a:lnTo>
                <a:lnTo>
                  <a:pt x="0" y="911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77649" y="2706614"/>
            <a:ext cx="7947003" cy="3255666"/>
            <a:chOff x="0" y="0"/>
            <a:chExt cx="2093038" cy="8574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3038" cy="857459"/>
            </a:xfrm>
            <a:custGeom>
              <a:avLst/>
              <a:gdLst/>
              <a:ahLst/>
              <a:cxnLst/>
              <a:rect l="l" t="t" r="r" b="b"/>
              <a:pathLst>
                <a:path w="2093038" h="857459">
                  <a:moveTo>
                    <a:pt x="49684" y="0"/>
                  </a:moveTo>
                  <a:lnTo>
                    <a:pt x="2043354" y="0"/>
                  </a:lnTo>
                  <a:cubicBezTo>
                    <a:pt x="2070794" y="0"/>
                    <a:pt x="2093038" y="22244"/>
                    <a:pt x="2093038" y="49684"/>
                  </a:cubicBezTo>
                  <a:lnTo>
                    <a:pt x="2093038" y="807776"/>
                  </a:lnTo>
                  <a:cubicBezTo>
                    <a:pt x="2093038" y="835215"/>
                    <a:pt x="2070794" y="857459"/>
                    <a:pt x="2043354" y="857459"/>
                  </a:cubicBezTo>
                  <a:lnTo>
                    <a:pt x="49684" y="857459"/>
                  </a:lnTo>
                  <a:cubicBezTo>
                    <a:pt x="36507" y="857459"/>
                    <a:pt x="23870" y="852225"/>
                    <a:pt x="14552" y="842907"/>
                  </a:cubicBezTo>
                  <a:cubicBezTo>
                    <a:pt x="5235" y="833590"/>
                    <a:pt x="0" y="820953"/>
                    <a:pt x="0" y="807776"/>
                  </a:cubicBezTo>
                  <a:lnTo>
                    <a:pt x="0" y="49684"/>
                  </a:lnTo>
                  <a:cubicBezTo>
                    <a:pt x="0" y="22244"/>
                    <a:pt x="22244" y="0"/>
                    <a:pt x="49684" y="0"/>
                  </a:cubicBezTo>
                  <a:close/>
                </a:path>
              </a:pathLst>
            </a:custGeom>
            <a:solidFill>
              <a:srgbClr val="0064C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2093038" cy="9241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53340" y="1020652"/>
            <a:ext cx="13781321" cy="1176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CHÍNH SÁCH ƯU ĐÃI CỦA NHÀ NƯỚC CHO NHÀ ĐẦU TƯ THỨ CẤP </a:t>
            </a:r>
          </a:p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endParaRPr lang="en-US" sz="3399">
              <a:solidFill>
                <a:srgbClr val="000000"/>
              </a:solidFill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085737" y="1536534"/>
            <a:ext cx="14403662" cy="1176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PREFERENTIAL POLICIES OF THE STATE FOR THE SUB-INVESTORS</a:t>
            </a:r>
          </a:p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endParaRPr lang="en-US" sz="3399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312297" y="2686643"/>
            <a:ext cx="7947003" cy="3275637"/>
            <a:chOff x="0" y="0"/>
            <a:chExt cx="2093038" cy="8627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93038" cy="862719"/>
            </a:xfrm>
            <a:custGeom>
              <a:avLst/>
              <a:gdLst/>
              <a:ahLst/>
              <a:cxnLst/>
              <a:rect l="l" t="t" r="r" b="b"/>
              <a:pathLst>
                <a:path w="2093038" h="862719">
                  <a:moveTo>
                    <a:pt x="49684" y="0"/>
                  </a:moveTo>
                  <a:lnTo>
                    <a:pt x="2043354" y="0"/>
                  </a:lnTo>
                  <a:cubicBezTo>
                    <a:pt x="2070794" y="0"/>
                    <a:pt x="2093038" y="22244"/>
                    <a:pt x="2093038" y="49684"/>
                  </a:cubicBezTo>
                  <a:lnTo>
                    <a:pt x="2093038" y="813035"/>
                  </a:lnTo>
                  <a:cubicBezTo>
                    <a:pt x="2093038" y="840475"/>
                    <a:pt x="2070794" y="862719"/>
                    <a:pt x="2043354" y="862719"/>
                  </a:cubicBezTo>
                  <a:lnTo>
                    <a:pt x="49684" y="862719"/>
                  </a:lnTo>
                  <a:cubicBezTo>
                    <a:pt x="36507" y="862719"/>
                    <a:pt x="23870" y="857485"/>
                    <a:pt x="14552" y="848167"/>
                  </a:cubicBezTo>
                  <a:cubicBezTo>
                    <a:pt x="5235" y="838850"/>
                    <a:pt x="0" y="826212"/>
                    <a:pt x="0" y="813035"/>
                  </a:cubicBezTo>
                  <a:lnTo>
                    <a:pt x="0" y="49684"/>
                  </a:lnTo>
                  <a:cubicBezTo>
                    <a:pt x="0" y="22244"/>
                    <a:pt x="22244" y="0"/>
                    <a:pt x="49684" y="0"/>
                  </a:cubicBezTo>
                  <a:close/>
                </a:path>
              </a:pathLst>
            </a:custGeom>
            <a:solidFill>
              <a:srgbClr val="0064C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2093038" cy="929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21748" y="2300407"/>
            <a:ext cx="6782263" cy="941615"/>
            <a:chOff x="-4138" y="-21326"/>
            <a:chExt cx="1447240" cy="2479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43102" cy="209897"/>
            </a:xfrm>
            <a:custGeom>
              <a:avLst/>
              <a:gdLst/>
              <a:ahLst/>
              <a:cxnLst/>
              <a:rect l="l" t="t" r="r" b="b"/>
              <a:pathLst>
                <a:path w="1443102" h="209897">
                  <a:moveTo>
                    <a:pt x="72060" y="0"/>
                  </a:moveTo>
                  <a:lnTo>
                    <a:pt x="1371041" y="0"/>
                  </a:lnTo>
                  <a:cubicBezTo>
                    <a:pt x="1390153" y="0"/>
                    <a:pt x="1408482" y="7592"/>
                    <a:pt x="1421996" y="21106"/>
                  </a:cubicBezTo>
                  <a:cubicBezTo>
                    <a:pt x="1435509" y="34620"/>
                    <a:pt x="1443102" y="52949"/>
                    <a:pt x="1443102" y="72060"/>
                  </a:cubicBezTo>
                  <a:lnTo>
                    <a:pt x="1443102" y="137837"/>
                  </a:lnTo>
                  <a:cubicBezTo>
                    <a:pt x="1443102" y="156949"/>
                    <a:pt x="1435509" y="175277"/>
                    <a:pt x="1421996" y="188791"/>
                  </a:cubicBezTo>
                  <a:cubicBezTo>
                    <a:pt x="1408482" y="202305"/>
                    <a:pt x="1390153" y="209897"/>
                    <a:pt x="1371041" y="209897"/>
                  </a:cubicBezTo>
                  <a:lnTo>
                    <a:pt x="72060" y="209897"/>
                  </a:lnTo>
                  <a:cubicBezTo>
                    <a:pt x="32262" y="209897"/>
                    <a:pt x="0" y="177635"/>
                    <a:pt x="0" y="137837"/>
                  </a:cubicBezTo>
                  <a:lnTo>
                    <a:pt x="0" y="72060"/>
                  </a:lnTo>
                  <a:cubicBezTo>
                    <a:pt x="0" y="52949"/>
                    <a:pt x="7592" y="34620"/>
                    <a:pt x="21106" y="21106"/>
                  </a:cubicBezTo>
                  <a:cubicBezTo>
                    <a:pt x="34620" y="7592"/>
                    <a:pt x="52949" y="0"/>
                    <a:pt x="72060" y="0"/>
                  </a:cubicBezTo>
                  <a:close/>
                </a:path>
              </a:pathLst>
            </a:custGeom>
            <a:solidFill>
              <a:srgbClr val="69CCF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-4138" y="-21326"/>
              <a:ext cx="1443102" cy="247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27"/>
                </a:lnSpc>
                <a:spcBef>
                  <a:spcPct val="0"/>
                </a:spcBef>
              </a:pPr>
              <a:r>
                <a:rPr lang="en-US" sz="2800" u="none" strike="noStrike">
                  <a:solidFill>
                    <a:srgbClr val="000000"/>
                  </a:solidFill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Ưu đãi về Thuế thu nhập doanh nghiệp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677399" y="2296886"/>
            <a:ext cx="7167872" cy="941615"/>
            <a:chOff x="-28890" y="-16753"/>
            <a:chExt cx="1504426" cy="2479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3102" cy="209897"/>
            </a:xfrm>
            <a:custGeom>
              <a:avLst/>
              <a:gdLst/>
              <a:ahLst/>
              <a:cxnLst/>
              <a:rect l="l" t="t" r="r" b="b"/>
              <a:pathLst>
                <a:path w="1443102" h="209897">
                  <a:moveTo>
                    <a:pt x="72060" y="0"/>
                  </a:moveTo>
                  <a:lnTo>
                    <a:pt x="1371041" y="0"/>
                  </a:lnTo>
                  <a:cubicBezTo>
                    <a:pt x="1390153" y="0"/>
                    <a:pt x="1408482" y="7592"/>
                    <a:pt x="1421996" y="21106"/>
                  </a:cubicBezTo>
                  <a:cubicBezTo>
                    <a:pt x="1435509" y="34620"/>
                    <a:pt x="1443102" y="52949"/>
                    <a:pt x="1443102" y="72060"/>
                  </a:cubicBezTo>
                  <a:lnTo>
                    <a:pt x="1443102" y="137837"/>
                  </a:lnTo>
                  <a:cubicBezTo>
                    <a:pt x="1443102" y="156949"/>
                    <a:pt x="1435509" y="175277"/>
                    <a:pt x="1421996" y="188791"/>
                  </a:cubicBezTo>
                  <a:cubicBezTo>
                    <a:pt x="1408482" y="202305"/>
                    <a:pt x="1390153" y="209897"/>
                    <a:pt x="1371041" y="209897"/>
                  </a:cubicBezTo>
                  <a:lnTo>
                    <a:pt x="72060" y="209897"/>
                  </a:lnTo>
                  <a:cubicBezTo>
                    <a:pt x="32262" y="209897"/>
                    <a:pt x="0" y="177635"/>
                    <a:pt x="0" y="137837"/>
                  </a:cubicBezTo>
                  <a:lnTo>
                    <a:pt x="0" y="72060"/>
                  </a:lnTo>
                  <a:cubicBezTo>
                    <a:pt x="0" y="52949"/>
                    <a:pt x="7592" y="34620"/>
                    <a:pt x="21106" y="21106"/>
                  </a:cubicBezTo>
                  <a:cubicBezTo>
                    <a:pt x="34620" y="7592"/>
                    <a:pt x="52949" y="0"/>
                    <a:pt x="72060" y="0"/>
                  </a:cubicBezTo>
                  <a:close/>
                </a:path>
              </a:pathLst>
            </a:custGeom>
            <a:solidFill>
              <a:srgbClr val="69CCF3"/>
            </a:solidFill>
            <a:ln cap="rnd">
              <a:noFill/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-28890" y="-16753"/>
              <a:ext cx="1504426" cy="247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27"/>
                </a:lnSpc>
                <a:spcBef>
                  <a:spcPct val="0"/>
                </a:spcBef>
              </a:pPr>
              <a:r>
                <a:rPr lang="en-US" sz="2799" b="1" u="none" strike="noStrike">
                  <a:solidFill>
                    <a:srgbClr val="000000"/>
                  </a:solidFill>
                  <a:latin typeface="Arial" panose="020B0604020202020204" pitchFamily="34" charset="0"/>
                  <a:ea typeface="Roboto Condensed Bold"/>
                  <a:cs typeface="Arial" panose="020B0604020202020204" pitchFamily="34" charset="0"/>
                  <a:sym typeface="Roboto Condensed Bold"/>
                </a:rPr>
                <a:t>Corporate income tax incentives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181205" y="4554249"/>
            <a:ext cx="736296" cy="918934"/>
          </a:xfrm>
          <a:custGeom>
            <a:avLst/>
            <a:gdLst/>
            <a:ahLst/>
            <a:cxnLst/>
            <a:rect l="l" t="t" r="r" b="b"/>
            <a:pathLst>
              <a:path w="736296" h="918934">
                <a:moveTo>
                  <a:pt x="0" y="0"/>
                </a:moveTo>
                <a:lnTo>
                  <a:pt x="736296" y="0"/>
                </a:lnTo>
                <a:lnTo>
                  <a:pt x="736296" y="918934"/>
                </a:lnTo>
                <a:lnTo>
                  <a:pt x="0" y="918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504637" y="4596813"/>
            <a:ext cx="668563" cy="876370"/>
          </a:xfrm>
          <a:custGeom>
            <a:avLst/>
            <a:gdLst/>
            <a:ahLst/>
            <a:cxnLst/>
            <a:rect l="l" t="t" r="r" b="b"/>
            <a:pathLst>
              <a:path w="635879" h="832120">
                <a:moveTo>
                  <a:pt x="0" y="0"/>
                </a:moveTo>
                <a:lnTo>
                  <a:pt x="635878" y="0"/>
                </a:lnTo>
                <a:lnTo>
                  <a:pt x="635878" y="832120"/>
                </a:lnTo>
                <a:lnTo>
                  <a:pt x="0" y="8321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478994" y="4701433"/>
            <a:ext cx="1549983" cy="96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</a:pPr>
            <a:r>
              <a:rPr lang="en-US" sz="63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%</a:t>
            </a:r>
          </a:p>
        </p:txBody>
      </p:sp>
      <p:sp>
        <p:nvSpPr>
          <p:cNvPr id="24" name="Freeform 24"/>
          <p:cNvSpPr/>
          <p:nvPr/>
        </p:nvSpPr>
        <p:spPr>
          <a:xfrm>
            <a:off x="5212422" y="4597656"/>
            <a:ext cx="736296" cy="918934"/>
          </a:xfrm>
          <a:custGeom>
            <a:avLst/>
            <a:gdLst/>
            <a:ahLst/>
            <a:cxnLst/>
            <a:rect l="l" t="t" r="r" b="b"/>
            <a:pathLst>
              <a:path w="736296" h="918934">
                <a:moveTo>
                  <a:pt x="0" y="0"/>
                </a:moveTo>
                <a:lnTo>
                  <a:pt x="736296" y="0"/>
                </a:lnTo>
                <a:lnTo>
                  <a:pt x="736296" y="918933"/>
                </a:lnTo>
                <a:lnTo>
                  <a:pt x="0" y="918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552897" y="4478712"/>
            <a:ext cx="736296" cy="918934"/>
          </a:xfrm>
          <a:custGeom>
            <a:avLst/>
            <a:gdLst/>
            <a:ahLst/>
            <a:cxnLst/>
            <a:rect l="l" t="t" r="r" b="b"/>
            <a:pathLst>
              <a:path w="736296" h="918934">
                <a:moveTo>
                  <a:pt x="0" y="0"/>
                </a:moveTo>
                <a:lnTo>
                  <a:pt x="736296" y="0"/>
                </a:lnTo>
                <a:lnTo>
                  <a:pt x="736296" y="918934"/>
                </a:lnTo>
                <a:lnTo>
                  <a:pt x="0" y="918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2842651" y="4533900"/>
            <a:ext cx="797149" cy="875526"/>
          </a:xfrm>
          <a:custGeom>
            <a:avLst/>
            <a:gdLst/>
            <a:ahLst/>
            <a:cxnLst/>
            <a:rect l="l" t="t" r="r" b="b"/>
            <a:pathLst>
              <a:path w="635879" h="832120">
                <a:moveTo>
                  <a:pt x="0" y="0"/>
                </a:moveTo>
                <a:lnTo>
                  <a:pt x="635878" y="0"/>
                </a:lnTo>
                <a:lnTo>
                  <a:pt x="635878" y="832121"/>
                </a:lnTo>
                <a:lnTo>
                  <a:pt x="0" y="832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3850687" y="4625896"/>
            <a:ext cx="1549983" cy="96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</a:pPr>
            <a:r>
              <a:rPr lang="en-US" sz="63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%</a:t>
            </a:r>
          </a:p>
        </p:txBody>
      </p:sp>
      <p:sp>
        <p:nvSpPr>
          <p:cNvPr id="28" name="Freeform 28"/>
          <p:cNvSpPr/>
          <p:nvPr/>
        </p:nvSpPr>
        <p:spPr>
          <a:xfrm>
            <a:off x="13665504" y="4522119"/>
            <a:ext cx="736296" cy="918934"/>
          </a:xfrm>
          <a:custGeom>
            <a:avLst/>
            <a:gdLst/>
            <a:ahLst/>
            <a:cxnLst/>
            <a:rect l="l" t="t" r="r" b="b"/>
            <a:pathLst>
              <a:path w="736296" h="918934">
                <a:moveTo>
                  <a:pt x="0" y="0"/>
                </a:moveTo>
                <a:lnTo>
                  <a:pt x="736296" y="0"/>
                </a:lnTo>
                <a:lnTo>
                  <a:pt x="736296" y="918933"/>
                </a:lnTo>
                <a:lnTo>
                  <a:pt x="0" y="918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480111" y="7286026"/>
            <a:ext cx="226088" cy="226088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88900" y="22225"/>
              <a:ext cx="635000" cy="701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850639" y="471090"/>
            <a:ext cx="9366662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189D6"/>
                </a:solidFill>
                <a:latin typeface="Poppins Bold"/>
                <a:ea typeface="Poppins Bold"/>
                <a:cs typeface="Poppins Bold"/>
                <a:sym typeface="Poppins Bold"/>
              </a:rPr>
              <a:t>SAI GON - NHON HOI INDUSTRIAL PARK CORPORATION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40446" y="4393937"/>
            <a:ext cx="2605226" cy="1079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1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Miễn thuế </a:t>
            </a:r>
          </a:p>
          <a:p>
            <a:pPr algn="ctr">
              <a:lnSpc>
                <a:spcPts val="4311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04 năm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43355" y="4672350"/>
            <a:ext cx="1549983" cy="96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</a:pPr>
            <a:r>
              <a:rPr lang="en-US" sz="63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%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024918" y="4482513"/>
            <a:ext cx="2605226" cy="1079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1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Giảm thuế </a:t>
            </a:r>
          </a:p>
          <a:p>
            <a:pPr algn="ctr">
              <a:lnSpc>
                <a:spcPts val="4311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09 năm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45329" y="3263266"/>
            <a:ext cx="7094916" cy="79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1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Áp dụng mức thuế suất thuế TNDN là: 10% trong 15 năm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538494" y="3290890"/>
            <a:ext cx="7494608" cy="410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1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Corporate income tax rate: 10% for 15 years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393743" y="4261269"/>
            <a:ext cx="2605226" cy="132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Tax exemption </a:t>
            </a:r>
          </a:p>
          <a:p>
            <a:pPr algn="ctr">
              <a:lnSpc>
                <a:spcPts val="3499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for the first </a:t>
            </a:r>
          </a:p>
          <a:p>
            <a:pPr algn="ctr">
              <a:lnSpc>
                <a:spcPts val="3499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04 years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815047" y="4596813"/>
            <a:ext cx="1549983" cy="96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</a:pPr>
            <a:r>
              <a:rPr lang="en-US" sz="63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%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597103" y="4269407"/>
            <a:ext cx="2605226" cy="132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Tax reduction </a:t>
            </a:r>
          </a:p>
          <a:p>
            <a:pPr algn="ctr">
              <a:lnSpc>
                <a:spcPts val="3499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for the next </a:t>
            </a:r>
          </a:p>
          <a:p>
            <a:pPr algn="ctr">
              <a:lnSpc>
                <a:spcPts val="3499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09 years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99932" y="7166457"/>
            <a:ext cx="7336244" cy="1359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7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Miễn thuế Hàng hoá nhập khẩu để tạo tài sản cố định.</a:t>
            </a:r>
          </a:p>
          <a:p>
            <a:pPr algn="l">
              <a:lnSpc>
                <a:spcPts val="3527"/>
              </a:lnSpc>
            </a:pPr>
            <a:endParaRPr lang="en-US" sz="2600">
              <a:solidFill>
                <a:srgbClr val="000000"/>
              </a:solidFill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Roboto Condense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528007" y="6428841"/>
            <a:ext cx="4684415" cy="466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1"/>
              </a:lnSpc>
              <a:spcBef>
                <a:spcPct val="0"/>
              </a:spcBef>
            </a:pPr>
            <a:r>
              <a:rPr lang="en-US" sz="2800" u="none" strike="noStrike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Ưu đãi về thuế nhập khẩu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17156" y="8115300"/>
            <a:ext cx="7336244" cy="1359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7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Miễn thuế nhập khẩu 5 năm cho những nguyên liệu mà trong nước chưa có hoặc sản xuất không đạt tiêu chuẩn.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480111" y="8243149"/>
            <a:ext cx="226088" cy="226088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88900" y="22225"/>
              <a:ext cx="635000" cy="701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9419658" y="6476593"/>
            <a:ext cx="4684415" cy="43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83"/>
              </a:lnSpc>
              <a:spcBef>
                <a:spcPct val="0"/>
              </a:spcBef>
            </a:pPr>
            <a:r>
              <a:rPr lang="en-US" sz="2800" b="1" u="none" strike="noStrike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Exemption of </a:t>
            </a:r>
            <a:r>
              <a:rPr lang="en-US" sz="28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import </a:t>
            </a:r>
            <a:r>
              <a:rPr lang="en-US" sz="2800" b="1">
                <a:solidFill>
                  <a:srgbClr val="004AAD"/>
                </a:solidFill>
                <a:latin typeface="Roboto Condensed Bold"/>
                <a:ea typeface="Roboto Condensed Bold"/>
                <a:sym typeface="Roboto Condensed Bold"/>
              </a:rPr>
              <a:t>tax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9086209" y="7286026"/>
            <a:ext cx="226088" cy="226088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88900" y="22225"/>
              <a:ext cx="635000" cy="701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9419658" y="7147280"/>
            <a:ext cx="9088430" cy="1359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ts val="3527"/>
              </a:lnSpc>
              <a:spcBef>
                <a:spcPct val="0"/>
              </a:spcBef>
            </a:pPr>
            <a:r>
              <a:rPr lang="en-US" sz="25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"/>
              </a:rPr>
              <a:t>Import tax exemption for goods imported to create </a:t>
            </a:r>
          </a:p>
          <a:p>
            <a:pPr lvl="0" indent="0">
              <a:lnSpc>
                <a:spcPts val="3527"/>
              </a:lnSpc>
              <a:spcBef>
                <a:spcPct val="0"/>
              </a:spcBef>
            </a:pPr>
            <a:r>
              <a:rPr lang="en-US" sz="25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"/>
              </a:rPr>
              <a:t>fixed assets.</a:t>
            </a:r>
          </a:p>
          <a:p>
            <a:pPr marL="0" lvl="0" indent="0" algn="l">
              <a:lnSpc>
                <a:spcPts val="3527"/>
              </a:lnSpc>
              <a:spcBef>
                <a:spcPct val="0"/>
              </a:spcBef>
            </a:pPr>
            <a:endParaRPr lang="en-US" sz="2799" u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52" name="Group 52"/>
          <p:cNvGrpSpPr/>
          <p:nvPr/>
        </p:nvGrpSpPr>
        <p:grpSpPr>
          <a:xfrm>
            <a:off x="9086209" y="8329496"/>
            <a:ext cx="226088" cy="226088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88900" y="22225"/>
              <a:ext cx="635000" cy="701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9419658" y="8205049"/>
            <a:ext cx="9088430" cy="131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7"/>
              </a:lnSpc>
              <a:spcBef>
                <a:spcPct val="0"/>
              </a:spcBef>
            </a:pPr>
            <a:r>
              <a:rPr lang="en-US" sz="25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"/>
              </a:rPr>
              <a:t>Free for 5 years for production raw materials, </a:t>
            </a:r>
          </a:p>
          <a:p>
            <a:pPr>
              <a:lnSpc>
                <a:spcPts val="3527"/>
              </a:lnSpc>
              <a:spcBef>
                <a:spcPct val="0"/>
              </a:spcBef>
            </a:pPr>
            <a:r>
              <a:rPr lang="en-US" sz="25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"/>
              </a:rPr>
              <a:t>which are not produced domestically or the </a:t>
            </a:r>
          </a:p>
          <a:p>
            <a:pPr>
              <a:lnSpc>
                <a:spcPts val="3527"/>
              </a:lnSpc>
              <a:spcBef>
                <a:spcPct val="0"/>
              </a:spcBef>
            </a:pPr>
            <a:r>
              <a:rPr lang="en-US" sz="25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"/>
              </a:rPr>
              <a:t>quality of which is unsatisfactory.</a:t>
            </a:r>
          </a:p>
        </p:txBody>
      </p: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302854">
            <a:off x="16416225" y="7628381"/>
            <a:ext cx="2963768" cy="3270583"/>
            <a:chOff x="0" y="0"/>
            <a:chExt cx="3951690" cy="4360777"/>
          </a:xfrm>
        </p:grpSpPr>
        <p:sp>
          <p:nvSpPr>
            <p:cNvPr id="3" name="Freeform 3"/>
            <p:cNvSpPr/>
            <p:nvPr/>
          </p:nvSpPr>
          <p:spPr>
            <a:xfrm rot="-7302854">
              <a:off x="214683" y="3005265"/>
              <a:ext cx="1140829" cy="1140829"/>
            </a:xfrm>
            <a:custGeom>
              <a:avLst/>
              <a:gdLst/>
              <a:ahLst/>
              <a:cxnLst/>
              <a:rect l="l" t="t" r="r" b="b"/>
              <a:pathLst>
                <a:path w="1140829" h="1140829">
                  <a:moveTo>
                    <a:pt x="0" y="0"/>
                  </a:moveTo>
                  <a:lnTo>
                    <a:pt x="1140830" y="0"/>
                  </a:lnTo>
                  <a:lnTo>
                    <a:pt x="1140830" y="1140829"/>
                  </a:lnTo>
                  <a:lnTo>
                    <a:pt x="0" y="1140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93997" y="0"/>
              <a:ext cx="3157693" cy="3157693"/>
            </a:xfrm>
            <a:custGeom>
              <a:avLst/>
              <a:gdLst/>
              <a:ahLst/>
              <a:cxnLst/>
              <a:rect l="l" t="t" r="r" b="b"/>
              <a:pathLst>
                <a:path w="3157693" h="3157693">
                  <a:moveTo>
                    <a:pt x="0" y="0"/>
                  </a:moveTo>
                  <a:lnTo>
                    <a:pt x="3157693" y="0"/>
                  </a:lnTo>
                  <a:lnTo>
                    <a:pt x="3157693" y="3157693"/>
                  </a:lnTo>
                  <a:lnTo>
                    <a:pt x="0" y="3157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98909" y="3195185"/>
              <a:ext cx="652781" cy="652781"/>
            </a:xfrm>
            <a:custGeom>
              <a:avLst/>
              <a:gdLst/>
              <a:ahLst/>
              <a:cxnLst/>
              <a:rect l="l" t="t" r="r" b="b"/>
              <a:pathLst>
                <a:path w="652781" h="652781">
                  <a:moveTo>
                    <a:pt x="0" y="0"/>
                  </a:moveTo>
                  <a:lnTo>
                    <a:pt x="652781" y="0"/>
                  </a:lnTo>
                  <a:lnTo>
                    <a:pt x="652781" y="652781"/>
                  </a:lnTo>
                  <a:lnTo>
                    <a:pt x="0" y="652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06199" y="232677"/>
            <a:ext cx="911799" cy="911799"/>
          </a:xfrm>
          <a:custGeom>
            <a:avLst/>
            <a:gdLst/>
            <a:ahLst/>
            <a:cxnLst/>
            <a:rect l="l" t="t" r="r" b="b"/>
            <a:pathLst>
              <a:path w="911799" h="911799">
                <a:moveTo>
                  <a:pt x="0" y="0"/>
                </a:moveTo>
                <a:lnTo>
                  <a:pt x="911800" y="0"/>
                </a:lnTo>
                <a:lnTo>
                  <a:pt x="911800" y="911800"/>
                </a:lnTo>
                <a:lnTo>
                  <a:pt x="0" y="911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989971" y="1742401"/>
            <a:ext cx="10308059" cy="862908"/>
            <a:chOff x="0" y="0"/>
            <a:chExt cx="11621463" cy="9728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21464" cy="972856"/>
            </a:xfrm>
            <a:custGeom>
              <a:avLst/>
              <a:gdLst/>
              <a:ahLst/>
              <a:cxnLst/>
              <a:rect l="l" t="t" r="r" b="b"/>
              <a:pathLst>
                <a:path w="11621464" h="972856">
                  <a:moveTo>
                    <a:pt x="11621464" y="486428"/>
                  </a:moveTo>
                  <a:lnTo>
                    <a:pt x="11418264" y="972856"/>
                  </a:lnTo>
                  <a:lnTo>
                    <a:pt x="203200" y="972856"/>
                  </a:lnTo>
                  <a:lnTo>
                    <a:pt x="0" y="486428"/>
                  </a:lnTo>
                  <a:lnTo>
                    <a:pt x="203200" y="0"/>
                  </a:lnTo>
                  <a:lnTo>
                    <a:pt x="11418264" y="0"/>
                  </a:lnTo>
                  <a:lnTo>
                    <a:pt x="11621464" y="486428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11392863" cy="1010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110692" y="1803639"/>
            <a:ext cx="740432" cy="759032"/>
            <a:chOff x="0" y="0"/>
            <a:chExt cx="812800" cy="8332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33219"/>
            </a:xfrm>
            <a:custGeom>
              <a:avLst/>
              <a:gdLst/>
              <a:ahLst/>
              <a:cxnLst/>
              <a:rect l="l" t="t" r="r" b="b"/>
              <a:pathLst>
                <a:path w="812800" h="833219">
                  <a:moveTo>
                    <a:pt x="406400" y="0"/>
                  </a:moveTo>
                  <a:cubicBezTo>
                    <a:pt x="181951" y="0"/>
                    <a:pt x="0" y="186522"/>
                    <a:pt x="0" y="416609"/>
                  </a:cubicBezTo>
                  <a:cubicBezTo>
                    <a:pt x="0" y="646696"/>
                    <a:pt x="181951" y="833219"/>
                    <a:pt x="406400" y="833219"/>
                  </a:cubicBezTo>
                  <a:cubicBezTo>
                    <a:pt x="630849" y="833219"/>
                    <a:pt x="812800" y="646696"/>
                    <a:pt x="812800" y="416609"/>
                  </a:cubicBezTo>
                  <a:cubicBezTo>
                    <a:pt x="812800" y="18652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14"/>
              <a:ext cx="660400" cy="75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4AAD"/>
                  </a:solidFill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01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989971" y="2862484"/>
            <a:ext cx="10308059" cy="862908"/>
            <a:chOff x="0" y="0"/>
            <a:chExt cx="11621463" cy="9728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621464" cy="972856"/>
            </a:xfrm>
            <a:custGeom>
              <a:avLst/>
              <a:gdLst/>
              <a:ahLst/>
              <a:cxnLst/>
              <a:rect l="l" t="t" r="r" b="b"/>
              <a:pathLst>
                <a:path w="11621464" h="972856">
                  <a:moveTo>
                    <a:pt x="11621464" y="486428"/>
                  </a:moveTo>
                  <a:lnTo>
                    <a:pt x="11418264" y="972856"/>
                  </a:lnTo>
                  <a:lnTo>
                    <a:pt x="203200" y="972856"/>
                  </a:lnTo>
                  <a:lnTo>
                    <a:pt x="0" y="486428"/>
                  </a:lnTo>
                  <a:lnTo>
                    <a:pt x="203200" y="0"/>
                  </a:lnTo>
                  <a:lnTo>
                    <a:pt x="11418264" y="0"/>
                  </a:lnTo>
                  <a:lnTo>
                    <a:pt x="11621464" y="486428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11392863" cy="1010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110692" y="2923723"/>
            <a:ext cx="740432" cy="759032"/>
            <a:chOff x="0" y="0"/>
            <a:chExt cx="812800" cy="83321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33219"/>
            </a:xfrm>
            <a:custGeom>
              <a:avLst/>
              <a:gdLst/>
              <a:ahLst/>
              <a:cxnLst/>
              <a:rect l="l" t="t" r="r" b="b"/>
              <a:pathLst>
                <a:path w="812800" h="833219">
                  <a:moveTo>
                    <a:pt x="406400" y="0"/>
                  </a:moveTo>
                  <a:cubicBezTo>
                    <a:pt x="181951" y="0"/>
                    <a:pt x="0" y="186522"/>
                    <a:pt x="0" y="416609"/>
                  </a:cubicBezTo>
                  <a:cubicBezTo>
                    <a:pt x="0" y="646696"/>
                    <a:pt x="181951" y="833219"/>
                    <a:pt x="406400" y="833219"/>
                  </a:cubicBezTo>
                  <a:cubicBezTo>
                    <a:pt x="630849" y="833219"/>
                    <a:pt x="812800" y="646696"/>
                    <a:pt x="812800" y="416609"/>
                  </a:cubicBezTo>
                  <a:cubicBezTo>
                    <a:pt x="812800" y="18652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1914"/>
              <a:ext cx="660400" cy="75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 strike="noStrike">
                  <a:solidFill>
                    <a:srgbClr val="004AAD"/>
                  </a:solidFill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02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199536" y="2923283"/>
            <a:ext cx="539226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2"/>
              </a:lnSpc>
            </a:pPr>
            <a:r>
              <a:rPr lang="en-US" sz="2600">
                <a:solidFill>
                  <a:srgbClr val="F4F4F4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Ký Thỏa thuận giữ chỗ và đặt cọc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39262" y="3283974"/>
            <a:ext cx="9414938" cy="720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2"/>
              </a:lnSpc>
            </a:pPr>
            <a:r>
              <a:rPr lang="en-US" sz="23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Signing Memorandum of Agreement on Reservation and Deposit</a:t>
            </a:r>
          </a:p>
          <a:p>
            <a:pPr algn="l">
              <a:lnSpc>
                <a:spcPts val="2942"/>
              </a:lnSpc>
            </a:pPr>
            <a:endParaRPr lang="en-US" sz="2300" b="1">
              <a:solidFill>
                <a:srgbClr val="FFFFFF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3989971" y="3982568"/>
            <a:ext cx="10308059" cy="1181322"/>
            <a:chOff x="0" y="0"/>
            <a:chExt cx="11621463" cy="133184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621464" cy="1331840"/>
            </a:xfrm>
            <a:custGeom>
              <a:avLst/>
              <a:gdLst/>
              <a:ahLst/>
              <a:cxnLst/>
              <a:rect l="l" t="t" r="r" b="b"/>
              <a:pathLst>
                <a:path w="11621464" h="1331840">
                  <a:moveTo>
                    <a:pt x="11621464" y="665920"/>
                  </a:moveTo>
                  <a:lnTo>
                    <a:pt x="11418264" y="1331840"/>
                  </a:lnTo>
                  <a:lnTo>
                    <a:pt x="203200" y="1331840"/>
                  </a:lnTo>
                  <a:lnTo>
                    <a:pt x="0" y="665920"/>
                  </a:lnTo>
                  <a:lnTo>
                    <a:pt x="203200" y="0"/>
                  </a:lnTo>
                  <a:lnTo>
                    <a:pt x="11418264" y="0"/>
                  </a:lnTo>
                  <a:lnTo>
                    <a:pt x="11621464" y="66592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38100"/>
              <a:ext cx="11392863" cy="1369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110692" y="4096189"/>
            <a:ext cx="973128" cy="97312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 strike="noStrike">
                  <a:solidFill>
                    <a:srgbClr val="004AAD"/>
                  </a:solidFill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03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89971" y="5421064"/>
            <a:ext cx="10308059" cy="862908"/>
            <a:chOff x="0" y="0"/>
            <a:chExt cx="11621463" cy="97285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621464" cy="972856"/>
            </a:xfrm>
            <a:custGeom>
              <a:avLst/>
              <a:gdLst/>
              <a:ahLst/>
              <a:cxnLst/>
              <a:rect l="l" t="t" r="r" b="b"/>
              <a:pathLst>
                <a:path w="11621464" h="972856">
                  <a:moveTo>
                    <a:pt x="11621464" y="486428"/>
                  </a:moveTo>
                  <a:lnTo>
                    <a:pt x="11418264" y="972856"/>
                  </a:lnTo>
                  <a:lnTo>
                    <a:pt x="203200" y="972856"/>
                  </a:lnTo>
                  <a:lnTo>
                    <a:pt x="0" y="486428"/>
                  </a:lnTo>
                  <a:lnTo>
                    <a:pt x="203200" y="0"/>
                  </a:lnTo>
                  <a:lnTo>
                    <a:pt x="11418264" y="0"/>
                  </a:lnTo>
                  <a:lnTo>
                    <a:pt x="11621464" y="486428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-38100"/>
              <a:ext cx="11392863" cy="1010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110692" y="5482303"/>
            <a:ext cx="740432" cy="759032"/>
            <a:chOff x="0" y="0"/>
            <a:chExt cx="812800" cy="8332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33219"/>
            </a:xfrm>
            <a:custGeom>
              <a:avLst/>
              <a:gdLst/>
              <a:ahLst/>
              <a:cxnLst/>
              <a:rect l="l" t="t" r="r" b="b"/>
              <a:pathLst>
                <a:path w="812800" h="833219">
                  <a:moveTo>
                    <a:pt x="406400" y="0"/>
                  </a:moveTo>
                  <a:cubicBezTo>
                    <a:pt x="181951" y="0"/>
                    <a:pt x="0" y="186522"/>
                    <a:pt x="0" y="416609"/>
                  </a:cubicBezTo>
                  <a:cubicBezTo>
                    <a:pt x="0" y="646696"/>
                    <a:pt x="181951" y="833219"/>
                    <a:pt x="406400" y="833219"/>
                  </a:cubicBezTo>
                  <a:cubicBezTo>
                    <a:pt x="630849" y="833219"/>
                    <a:pt x="812800" y="646696"/>
                    <a:pt x="812800" y="416609"/>
                  </a:cubicBezTo>
                  <a:cubicBezTo>
                    <a:pt x="812800" y="18652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1914"/>
              <a:ext cx="660400" cy="75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 strike="noStrike">
                  <a:solidFill>
                    <a:srgbClr val="004AAD"/>
                  </a:solidFill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04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5161435" y="5533603"/>
            <a:ext cx="8554563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2"/>
              </a:lnSpc>
            </a:pPr>
            <a:r>
              <a:rPr lang="en-US" sz="2600">
                <a:solidFill>
                  <a:srgbClr val="F4F4F4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Giấy chứng nhận Đăng ký đầu tư/ Đăng ký doanh nghiệp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199536" y="5871569"/>
            <a:ext cx="9138608" cy="76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2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Issuing IRC/ BRC</a:t>
            </a:r>
          </a:p>
          <a:p>
            <a:pPr algn="l">
              <a:lnSpc>
                <a:spcPts val="2942"/>
              </a:lnSpc>
            </a:pPr>
            <a:endParaRPr lang="en-US" sz="2600" b="1">
              <a:solidFill>
                <a:srgbClr val="FFFFFF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35" name="AutoShape 35"/>
          <p:cNvSpPr/>
          <p:nvPr/>
        </p:nvSpPr>
        <p:spPr>
          <a:xfrm>
            <a:off x="7637571" y="7150367"/>
            <a:ext cx="0" cy="534717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oval" w="lg" len="lg"/>
            <a:tailEnd type="arrow" w="med" len="sm"/>
          </a:ln>
        </p:spPr>
      </p:sp>
      <p:grpSp>
        <p:nvGrpSpPr>
          <p:cNvPr id="36" name="Group 36"/>
          <p:cNvGrpSpPr/>
          <p:nvPr/>
        </p:nvGrpSpPr>
        <p:grpSpPr>
          <a:xfrm>
            <a:off x="3989971" y="6541148"/>
            <a:ext cx="10308059" cy="862908"/>
            <a:chOff x="0" y="0"/>
            <a:chExt cx="11621463" cy="97285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621464" cy="972856"/>
            </a:xfrm>
            <a:custGeom>
              <a:avLst/>
              <a:gdLst/>
              <a:ahLst/>
              <a:cxnLst/>
              <a:rect l="l" t="t" r="r" b="b"/>
              <a:pathLst>
                <a:path w="11621464" h="972856">
                  <a:moveTo>
                    <a:pt x="11621464" y="486428"/>
                  </a:moveTo>
                  <a:lnTo>
                    <a:pt x="11418264" y="972856"/>
                  </a:lnTo>
                  <a:lnTo>
                    <a:pt x="203200" y="972856"/>
                  </a:lnTo>
                  <a:lnTo>
                    <a:pt x="0" y="486428"/>
                  </a:lnTo>
                  <a:lnTo>
                    <a:pt x="203200" y="0"/>
                  </a:lnTo>
                  <a:lnTo>
                    <a:pt x="11418264" y="0"/>
                  </a:lnTo>
                  <a:lnTo>
                    <a:pt x="11621464" y="486428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114300" y="-38100"/>
              <a:ext cx="11392863" cy="1010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110692" y="6602386"/>
            <a:ext cx="740432" cy="759032"/>
            <a:chOff x="0" y="0"/>
            <a:chExt cx="812800" cy="83321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33219"/>
            </a:xfrm>
            <a:custGeom>
              <a:avLst/>
              <a:gdLst/>
              <a:ahLst/>
              <a:cxnLst/>
              <a:rect l="l" t="t" r="r" b="b"/>
              <a:pathLst>
                <a:path w="812800" h="833219">
                  <a:moveTo>
                    <a:pt x="406400" y="0"/>
                  </a:moveTo>
                  <a:cubicBezTo>
                    <a:pt x="181951" y="0"/>
                    <a:pt x="0" y="186522"/>
                    <a:pt x="0" y="416609"/>
                  </a:cubicBezTo>
                  <a:cubicBezTo>
                    <a:pt x="0" y="646696"/>
                    <a:pt x="181951" y="833219"/>
                    <a:pt x="406400" y="833219"/>
                  </a:cubicBezTo>
                  <a:cubicBezTo>
                    <a:pt x="630849" y="833219"/>
                    <a:pt x="812800" y="646696"/>
                    <a:pt x="812800" y="416609"/>
                  </a:cubicBezTo>
                  <a:cubicBezTo>
                    <a:pt x="812800" y="18652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1914"/>
              <a:ext cx="660400" cy="75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 strike="noStrike">
                  <a:solidFill>
                    <a:srgbClr val="004AAD"/>
                  </a:solidFill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05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5180486" y="6591300"/>
            <a:ext cx="6126122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2"/>
              </a:lnSpc>
            </a:pPr>
            <a:r>
              <a:rPr lang="en-US" sz="2600">
                <a:solidFill>
                  <a:srgbClr val="F4F4F4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Ký Hợp đồng thuê lại đất chính thức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180486" y="6972681"/>
            <a:ext cx="9138608" cy="76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2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Signing the Official Land Sublease Contract</a:t>
            </a:r>
          </a:p>
          <a:p>
            <a:pPr algn="l">
              <a:lnSpc>
                <a:spcPts val="2942"/>
              </a:lnSpc>
            </a:pPr>
            <a:endParaRPr lang="en-US" sz="2699" b="1">
              <a:solidFill>
                <a:srgbClr val="FFFFFF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grpSp>
        <p:nvGrpSpPr>
          <p:cNvPr id="44" name="Group 44"/>
          <p:cNvGrpSpPr/>
          <p:nvPr/>
        </p:nvGrpSpPr>
        <p:grpSpPr>
          <a:xfrm>
            <a:off x="3989971" y="7661231"/>
            <a:ext cx="10308059" cy="862908"/>
            <a:chOff x="0" y="0"/>
            <a:chExt cx="11621463" cy="97285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621464" cy="972856"/>
            </a:xfrm>
            <a:custGeom>
              <a:avLst/>
              <a:gdLst/>
              <a:ahLst/>
              <a:cxnLst/>
              <a:rect l="l" t="t" r="r" b="b"/>
              <a:pathLst>
                <a:path w="11621464" h="972856">
                  <a:moveTo>
                    <a:pt x="11621464" y="486428"/>
                  </a:moveTo>
                  <a:lnTo>
                    <a:pt x="11418264" y="972856"/>
                  </a:lnTo>
                  <a:lnTo>
                    <a:pt x="203200" y="972856"/>
                  </a:lnTo>
                  <a:lnTo>
                    <a:pt x="0" y="486428"/>
                  </a:lnTo>
                  <a:lnTo>
                    <a:pt x="203200" y="0"/>
                  </a:lnTo>
                  <a:lnTo>
                    <a:pt x="11418264" y="0"/>
                  </a:lnTo>
                  <a:lnTo>
                    <a:pt x="11621464" y="486428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114300" y="-38100"/>
              <a:ext cx="11392863" cy="1010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4110692" y="7722470"/>
            <a:ext cx="740432" cy="759032"/>
            <a:chOff x="0" y="0"/>
            <a:chExt cx="812800" cy="83321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33219"/>
            </a:xfrm>
            <a:custGeom>
              <a:avLst/>
              <a:gdLst/>
              <a:ahLst/>
              <a:cxnLst/>
              <a:rect l="l" t="t" r="r" b="b"/>
              <a:pathLst>
                <a:path w="812800" h="833219">
                  <a:moveTo>
                    <a:pt x="406400" y="0"/>
                  </a:moveTo>
                  <a:cubicBezTo>
                    <a:pt x="181951" y="0"/>
                    <a:pt x="0" y="186522"/>
                    <a:pt x="0" y="416609"/>
                  </a:cubicBezTo>
                  <a:cubicBezTo>
                    <a:pt x="0" y="646696"/>
                    <a:pt x="181951" y="833219"/>
                    <a:pt x="406400" y="833219"/>
                  </a:cubicBezTo>
                  <a:cubicBezTo>
                    <a:pt x="630849" y="833219"/>
                    <a:pt x="812800" y="646696"/>
                    <a:pt x="812800" y="416609"/>
                  </a:cubicBezTo>
                  <a:cubicBezTo>
                    <a:pt x="812800" y="18652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76200" y="1914"/>
              <a:ext cx="660400" cy="75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 strike="noStrike">
                  <a:solidFill>
                    <a:srgbClr val="004AAD"/>
                  </a:solidFill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06</a:t>
              </a:r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5170961" y="7718381"/>
            <a:ext cx="6126122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2"/>
              </a:lnSpc>
            </a:pPr>
            <a:r>
              <a:rPr lang="en-US" sz="2600">
                <a:solidFill>
                  <a:srgbClr val="F4F4F4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Bàn giao đất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170961" y="8067596"/>
            <a:ext cx="9138608" cy="76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2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Handing over land plot</a:t>
            </a:r>
          </a:p>
          <a:p>
            <a:pPr algn="l">
              <a:lnSpc>
                <a:spcPts val="2942"/>
              </a:lnSpc>
            </a:pPr>
            <a:endParaRPr lang="en-US" sz="2600" b="1">
              <a:solidFill>
                <a:srgbClr val="FFFFFF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grpSp>
        <p:nvGrpSpPr>
          <p:cNvPr id="52" name="Group 52"/>
          <p:cNvGrpSpPr/>
          <p:nvPr/>
        </p:nvGrpSpPr>
        <p:grpSpPr>
          <a:xfrm>
            <a:off x="3989971" y="8724900"/>
            <a:ext cx="10308059" cy="1225379"/>
            <a:chOff x="0" y="0"/>
            <a:chExt cx="11621463" cy="972856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1621464" cy="972856"/>
            </a:xfrm>
            <a:custGeom>
              <a:avLst/>
              <a:gdLst/>
              <a:ahLst/>
              <a:cxnLst/>
              <a:rect l="l" t="t" r="r" b="b"/>
              <a:pathLst>
                <a:path w="11621464" h="972856">
                  <a:moveTo>
                    <a:pt x="11621464" y="486428"/>
                  </a:moveTo>
                  <a:lnTo>
                    <a:pt x="11418264" y="972856"/>
                  </a:lnTo>
                  <a:lnTo>
                    <a:pt x="203200" y="972856"/>
                  </a:lnTo>
                  <a:lnTo>
                    <a:pt x="0" y="486428"/>
                  </a:lnTo>
                  <a:lnTo>
                    <a:pt x="203200" y="0"/>
                  </a:lnTo>
                  <a:lnTo>
                    <a:pt x="11418264" y="0"/>
                  </a:lnTo>
                  <a:lnTo>
                    <a:pt x="11621464" y="486428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114300" y="-38100"/>
              <a:ext cx="11392863" cy="1010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4110692" y="8842553"/>
            <a:ext cx="740432" cy="759032"/>
            <a:chOff x="0" y="0"/>
            <a:chExt cx="812800" cy="833219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33219"/>
            </a:xfrm>
            <a:custGeom>
              <a:avLst/>
              <a:gdLst/>
              <a:ahLst/>
              <a:cxnLst/>
              <a:rect l="l" t="t" r="r" b="b"/>
              <a:pathLst>
                <a:path w="812800" h="833219">
                  <a:moveTo>
                    <a:pt x="406400" y="0"/>
                  </a:moveTo>
                  <a:cubicBezTo>
                    <a:pt x="181951" y="0"/>
                    <a:pt x="0" y="186522"/>
                    <a:pt x="0" y="416609"/>
                  </a:cubicBezTo>
                  <a:cubicBezTo>
                    <a:pt x="0" y="646696"/>
                    <a:pt x="181951" y="833219"/>
                    <a:pt x="406400" y="833219"/>
                  </a:cubicBezTo>
                  <a:cubicBezTo>
                    <a:pt x="630849" y="833219"/>
                    <a:pt x="812800" y="646696"/>
                    <a:pt x="812800" y="416609"/>
                  </a:cubicBezTo>
                  <a:cubicBezTo>
                    <a:pt x="812800" y="18652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7" name="TextBox 57"/>
            <p:cNvSpPr txBox="1"/>
            <p:nvPr/>
          </p:nvSpPr>
          <p:spPr>
            <a:xfrm>
              <a:off x="76200" y="1914"/>
              <a:ext cx="660400" cy="75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 strike="noStrike">
                  <a:solidFill>
                    <a:srgbClr val="004AAD"/>
                  </a:solidFill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07</a:t>
              </a:r>
            </a:p>
          </p:txBody>
        </p:sp>
      </p:grpSp>
      <p:sp>
        <p:nvSpPr>
          <p:cNvPr id="58" name="Freeform 58"/>
          <p:cNvSpPr/>
          <p:nvPr/>
        </p:nvSpPr>
        <p:spPr>
          <a:xfrm>
            <a:off x="838200" y="1647967"/>
            <a:ext cx="1051776" cy="1051776"/>
          </a:xfrm>
          <a:custGeom>
            <a:avLst/>
            <a:gdLst/>
            <a:ahLst/>
            <a:cxnLst/>
            <a:rect l="l" t="t" r="r" b="b"/>
            <a:pathLst>
              <a:path w="1051776" h="1051776">
                <a:moveTo>
                  <a:pt x="0" y="0"/>
                </a:moveTo>
                <a:lnTo>
                  <a:pt x="1051776" y="0"/>
                </a:lnTo>
                <a:lnTo>
                  <a:pt x="1051776" y="1051776"/>
                </a:lnTo>
                <a:lnTo>
                  <a:pt x="0" y="1051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9" name="TextBox 59"/>
          <p:cNvSpPr txBox="1"/>
          <p:nvPr/>
        </p:nvSpPr>
        <p:spPr>
          <a:xfrm>
            <a:off x="5199536" y="4000500"/>
            <a:ext cx="6126122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2"/>
              </a:lnSpc>
            </a:pPr>
            <a:r>
              <a:rPr lang="en-US" sz="2600">
                <a:solidFill>
                  <a:srgbClr val="F4F4F4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Đăng ký đầu tư/ Đăng ký doanh nghiệp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5199536" y="4319144"/>
            <a:ext cx="9138608" cy="80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Submitting dossiers for granting Investment Registration Certificate (IRC)/ Business Registration Certificate (BRC)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228600" y="2738256"/>
            <a:ext cx="2167838" cy="951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NHÀ ĐẦU TƯ</a:t>
            </a:r>
          </a:p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 </a:t>
            </a:r>
          </a:p>
        </p:txBody>
      </p:sp>
      <p:sp>
        <p:nvSpPr>
          <p:cNvPr id="62" name="AutoShape 62"/>
          <p:cNvSpPr/>
          <p:nvPr/>
        </p:nvSpPr>
        <p:spPr>
          <a:xfrm flipH="1">
            <a:off x="2529125" y="2192905"/>
            <a:ext cx="1470371" cy="0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63" name="AutoShape 63"/>
          <p:cNvSpPr/>
          <p:nvPr/>
        </p:nvSpPr>
        <p:spPr>
          <a:xfrm flipV="1">
            <a:off x="2529125" y="2173854"/>
            <a:ext cx="0" cy="7160645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4" name="AutoShape 64"/>
          <p:cNvSpPr/>
          <p:nvPr/>
        </p:nvSpPr>
        <p:spPr>
          <a:xfrm flipH="1">
            <a:off x="2519600" y="3313427"/>
            <a:ext cx="1470371" cy="0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65" name="AutoShape 65"/>
          <p:cNvSpPr/>
          <p:nvPr/>
        </p:nvSpPr>
        <p:spPr>
          <a:xfrm flipH="1">
            <a:off x="2519600" y="4601803"/>
            <a:ext cx="1470371" cy="0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66" name="AutoShape 66"/>
          <p:cNvSpPr/>
          <p:nvPr/>
        </p:nvSpPr>
        <p:spPr>
          <a:xfrm flipH="1">
            <a:off x="2491134" y="7036067"/>
            <a:ext cx="1470371" cy="0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67" name="AutoShape 67"/>
          <p:cNvSpPr/>
          <p:nvPr/>
        </p:nvSpPr>
        <p:spPr>
          <a:xfrm flipH="1">
            <a:off x="2491134" y="8127575"/>
            <a:ext cx="1470371" cy="0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68" name="AutoShape 68"/>
          <p:cNvSpPr/>
          <p:nvPr/>
        </p:nvSpPr>
        <p:spPr>
          <a:xfrm flipH="1">
            <a:off x="2510184" y="9334500"/>
            <a:ext cx="1470371" cy="0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69" name="AutoShape 69"/>
          <p:cNvSpPr/>
          <p:nvPr/>
        </p:nvSpPr>
        <p:spPr>
          <a:xfrm>
            <a:off x="14257627" y="3277718"/>
            <a:ext cx="1470371" cy="0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70" name="AutoShape 70"/>
          <p:cNvSpPr/>
          <p:nvPr/>
        </p:nvSpPr>
        <p:spPr>
          <a:xfrm flipV="1">
            <a:off x="16344447" y="4665654"/>
            <a:ext cx="0" cy="1212229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1" name="Freeform 71"/>
          <p:cNvSpPr/>
          <p:nvPr/>
        </p:nvSpPr>
        <p:spPr>
          <a:xfrm>
            <a:off x="15543894" y="3792873"/>
            <a:ext cx="1658256" cy="1384898"/>
          </a:xfrm>
          <a:custGeom>
            <a:avLst/>
            <a:gdLst/>
            <a:ahLst/>
            <a:cxnLst/>
            <a:rect l="l" t="t" r="r" b="b"/>
            <a:pathLst>
              <a:path w="1658256" h="1384898">
                <a:moveTo>
                  <a:pt x="0" y="0"/>
                </a:moveTo>
                <a:lnTo>
                  <a:pt x="1658256" y="0"/>
                </a:lnTo>
                <a:lnTo>
                  <a:pt x="1658256" y="1384898"/>
                </a:lnTo>
                <a:lnTo>
                  <a:pt x="0" y="13848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2694"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15700219" y="2611597"/>
            <a:ext cx="1185942" cy="1185942"/>
          </a:xfrm>
          <a:custGeom>
            <a:avLst/>
            <a:gdLst/>
            <a:ahLst/>
            <a:cxnLst/>
            <a:rect l="l" t="t" r="r" b="b"/>
            <a:pathLst>
              <a:path w="1185942" h="1185942">
                <a:moveTo>
                  <a:pt x="0" y="0"/>
                </a:moveTo>
                <a:lnTo>
                  <a:pt x="1185943" y="0"/>
                </a:lnTo>
                <a:lnTo>
                  <a:pt x="1185943" y="1185942"/>
                </a:lnTo>
                <a:lnTo>
                  <a:pt x="0" y="1185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3" name="AutoShape 73"/>
          <p:cNvSpPr/>
          <p:nvPr/>
        </p:nvSpPr>
        <p:spPr>
          <a:xfrm flipH="1">
            <a:off x="14257627" y="4611328"/>
            <a:ext cx="1470371" cy="0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oval" w="lg" len="lg"/>
            <a:tailEnd type="none" w="sm" len="sm"/>
          </a:ln>
        </p:spPr>
      </p:sp>
      <p:grpSp>
        <p:nvGrpSpPr>
          <p:cNvPr id="74" name="Group 74"/>
          <p:cNvGrpSpPr/>
          <p:nvPr/>
        </p:nvGrpSpPr>
        <p:grpSpPr>
          <a:xfrm>
            <a:off x="3886200" y="1039702"/>
            <a:ext cx="11204051" cy="570865"/>
            <a:chOff x="445392" y="-76200"/>
            <a:chExt cx="14496914" cy="761153"/>
          </a:xfrm>
        </p:grpSpPr>
        <p:sp>
          <p:nvSpPr>
            <p:cNvPr id="75" name="TextBox 75"/>
            <p:cNvSpPr txBox="1"/>
            <p:nvPr/>
          </p:nvSpPr>
          <p:spPr>
            <a:xfrm>
              <a:off x="445392" y="-76200"/>
              <a:ext cx="10241414" cy="761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5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000000"/>
                  </a:solidFill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QUY TRÌNH ĐẦU TƯ/ 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6229487" y="-76200"/>
              <a:ext cx="8712819" cy="747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75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004AAD"/>
                  </a:solidFill>
                  <a:latin typeface="Arial" panose="020B0604020202020204" pitchFamily="34" charset="0"/>
                  <a:ea typeface="Roboto Condensed Bold"/>
                  <a:cs typeface="Arial" panose="020B0604020202020204" pitchFamily="34" charset="0"/>
                  <a:sym typeface="Roboto Condensed Bold"/>
                </a:rPr>
                <a:t>INVESTMENT PROCEDURES </a:t>
              </a:r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1850639" y="471090"/>
            <a:ext cx="9366662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189D6"/>
                </a:solidFill>
                <a:latin typeface="Poppins Bold"/>
                <a:ea typeface="Poppins Bold"/>
                <a:cs typeface="Poppins Bold"/>
                <a:sym typeface="Poppins Bold"/>
              </a:rPr>
              <a:t>SAI GON - NHON HOI INDUSTRIAL PARK CORPORATION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5199536" y="1803200"/>
            <a:ext cx="455406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2"/>
              </a:lnSpc>
            </a:pPr>
            <a:r>
              <a:rPr lang="en-US" sz="2600">
                <a:solidFill>
                  <a:srgbClr val="F4F4F4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Khảo sát và chọn vị trí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5199536" y="2173416"/>
            <a:ext cx="4096863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2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Site visit and selection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5142386" y="8805189"/>
            <a:ext cx="6126122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2"/>
              </a:lnSpc>
            </a:pPr>
            <a:r>
              <a:rPr lang="en-US" sz="2600">
                <a:solidFill>
                  <a:srgbClr val="F4F4F4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Lập thủ tục xây dựng và triển khai đầu tư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5142385" y="9155286"/>
            <a:ext cx="10105293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2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Establishing construction procedures and investment deployment</a:t>
            </a:r>
          </a:p>
          <a:p>
            <a:pPr algn="l">
              <a:lnSpc>
                <a:spcPts val="2942"/>
              </a:lnSpc>
            </a:pPr>
            <a:endParaRPr lang="en-US" sz="2600" b="1">
              <a:solidFill>
                <a:srgbClr val="FFFFFF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82" name="TextBox 82"/>
          <p:cNvSpPr txBox="1"/>
          <p:nvPr/>
        </p:nvSpPr>
        <p:spPr>
          <a:xfrm>
            <a:off x="280645" y="3128368"/>
            <a:ext cx="2005355" cy="451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INVESTORS</a:t>
            </a:r>
          </a:p>
        </p:txBody>
      </p:sp>
      <p:sp>
        <p:nvSpPr>
          <p:cNvPr id="83" name="AutoShape 83"/>
          <p:cNvSpPr/>
          <p:nvPr/>
        </p:nvSpPr>
        <p:spPr>
          <a:xfrm>
            <a:off x="14298029" y="5861819"/>
            <a:ext cx="2046418" cy="0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84" name="AutoShape 84"/>
          <p:cNvSpPr/>
          <p:nvPr/>
        </p:nvSpPr>
        <p:spPr>
          <a:xfrm>
            <a:off x="14257627" y="6969144"/>
            <a:ext cx="1470371" cy="0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85" name="AutoShape 85"/>
          <p:cNvSpPr/>
          <p:nvPr/>
        </p:nvSpPr>
        <p:spPr>
          <a:xfrm flipV="1">
            <a:off x="16293191" y="6934396"/>
            <a:ext cx="0" cy="1212229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6" name="Freeform 86"/>
          <p:cNvSpPr/>
          <p:nvPr/>
        </p:nvSpPr>
        <p:spPr>
          <a:xfrm>
            <a:off x="15700219" y="6303023"/>
            <a:ext cx="1185942" cy="1185942"/>
          </a:xfrm>
          <a:custGeom>
            <a:avLst/>
            <a:gdLst/>
            <a:ahLst/>
            <a:cxnLst/>
            <a:rect l="l" t="t" r="r" b="b"/>
            <a:pathLst>
              <a:path w="1185942" h="1185942">
                <a:moveTo>
                  <a:pt x="0" y="0"/>
                </a:moveTo>
                <a:lnTo>
                  <a:pt x="1185943" y="0"/>
                </a:lnTo>
                <a:lnTo>
                  <a:pt x="1185943" y="1185942"/>
                </a:lnTo>
                <a:lnTo>
                  <a:pt x="0" y="1185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7" name="AutoShape 87"/>
          <p:cNvSpPr/>
          <p:nvPr/>
        </p:nvSpPr>
        <p:spPr>
          <a:xfrm>
            <a:off x="14246773" y="8146625"/>
            <a:ext cx="2046418" cy="0"/>
          </a:xfrm>
          <a:prstGeom prst="line">
            <a:avLst/>
          </a:prstGeom>
          <a:ln w="38100" cap="flat">
            <a:solidFill>
              <a:srgbClr val="0064CD"/>
            </a:solidFill>
            <a:prstDash val="solid"/>
            <a:headEnd type="oval" w="lg" len="lg"/>
            <a:tailEnd type="none" w="sm" len="sm"/>
          </a:ln>
        </p:spPr>
      </p:sp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302854">
            <a:off x="16416225" y="7628381"/>
            <a:ext cx="2963768" cy="3270583"/>
            <a:chOff x="0" y="0"/>
            <a:chExt cx="3951690" cy="4360777"/>
          </a:xfrm>
        </p:grpSpPr>
        <p:sp>
          <p:nvSpPr>
            <p:cNvPr id="3" name="Freeform 3"/>
            <p:cNvSpPr/>
            <p:nvPr/>
          </p:nvSpPr>
          <p:spPr>
            <a:xfrm rot="-7302854">
              <a:off x="214683" y="3005265"/>
              <a:ext cx="1140829" cy="1140829"/>
            </a:xfrm>
            <a:custGeom>
              <a:avLst/>
              <a:gdLst/>
              <a:ahLst/>
              <a:cxnLst/>
              <a:rect l="l" t="t" r="r" b="b"/>
              <a:pathLst>
                <a:path w="1140829" h="1140829">
                  <a:moveTo>
                    <a:pt x="0" y="0"/>
                  </a:moveTo>
                  <a:lnTo>
                    <a:pt x="1140830" y="0"/>
                  </a:lnTo>
                  <a:lnTo>
                    <a:pt x="1140830" y="1140829"/>
                  </a:lnTo>
                  <a:lnTo>
                    <a:pt x="0" y="1140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93997" y="0"/>
              <a:ext cx="3157693" cy="3157693"/>
            </a:xfrm>
            <a:custGeom>
              <a:avLst/>
              <a:gdLst/>
              <a:ahLst/>
              <a:cxnLst/>
              <a:rect l="l" t="t" r="r" b="b"/>
              <a:pathLst>
                <a:path w="3157693" h="3157693">
                  <a:moveTo>
                    <a:pt x="0" y="0"/>
                  </a:moveTo>
                  <a:lnTo>
                    <a:pt x="3157693" y="0"/>
                  </a:lnTo>
                  <a:lnTo>
                    <a:pt x="3157693" y="3157693"/>
                  </a:lnTo>
                  <a:lnTo>
                    <a:pt x="0" y="3157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98909" y="3195185"/>
              <a:ext cx="652781" cy="652781"/>
            </a:xfrm>
            <a:custGeom>
              <a:avLst/>
              <a:gdLst/>
              <a:ahLst/>
              <a:cxnLst/>
              <a:rect l="l" t="t" r="r" b="b"/>
              <a:pathLst>
                <a:path w="652781" h="652781">
                  <a:moveTo>
                    <a:pt x="0" y="0"/>
                  </a:moveTo>
                  <a:lnTo>
                    <a:pt x="652781" y="0"/>
                  </a:lnTo>
                  <a:lnTo>
                    <a:pt x="652781" y="652781"/>
                  </a:lnTo>
                  <a:lnTo>
                    <a:pt x="0" y="652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06199" y="232677"/>
            <a:ext cx="911799" cy="911799"/>
          </a:xfrm>
          <a:custGeom>
            <a:avLst/>
            <a:gdLst/>
            <a:ahLst/>
            <a:cxnLst/>
            <a:rect l="l" t="t" r="r" b="b"/>
            <a:pathLst>
              <a:path w="911799" h="911799">
                <a:moveTo>
                  <a:pt x="0" y="0"/>
                </a:moveTo>
                <a:lnTo>
                  <a:pt x="911800" y="0"/>
                </a:lnTo>
                <a:lnTo>
                  <a:pt x="911800" y="911800"/>
                </a:lnTo>
                <a:lnTo>
                  <a:pt x="0" y="911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42588" y="995224"/>
            <a:ext cx="12802824" cy="1176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MỘT SỐ DOANH NGHIỆP TIÊU BIỂU TRONG KCN NHƠN HỘI A</a:t>
            </a:r>
          </a:p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endParaRPr lang="en-US" sz="3400">
              <a:solidFill>
                <a:srgbClr val="000000"/>
              </a:solidFill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96066" y="1553023"/>
            <a:ext cx="13695869" cy="1176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4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SOME TYPICAL ENTERPRISES IN NHON HOI A INDUSTRIAL PARK</a:t>
            </a:r>
          </a:p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endParaRPr lang="en-US" sz="3400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808520" y="2190816"/>
            <a:ext cx="14670961" cy="7416092"/>
          </a:xfrm>
          <a:custGeom>
            <a:avLst/>
            <a:gdLst/>
            <a:ahLst/>
            <a:cxnLst/>
            <a:rect l="l" t="t" r="r" b="b"/>
            <a:pathLst>
              <a:path w="14670961" h="7416092">
                <a:moveTo>
                  <a:pt x="0" y="0"/>
                </a:moveTo>
                <a:lnTo>
                  <a:pt x="14670960" y="0"/>
                </a:lnTo>
                <a:lnTo>
                  <a:pt x="14670960" y="7416091"/>
                </a:lnTo>
                <a:lnTo>
                  <a:pt x="0" y="74160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" r="-4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78007" y="9540232"/>
            <a:ext cx="2040270" cy="994503"/>
          </a:xfrm>
          <a:custGeom>
            <a:avLst/>
            <a:gdLst/>
            <a:ahLst/>
            <a:cxnLst/>
            <a:rect l="l" t="t" r="r" b="b"/>
            <a:pathLst>
              <a:path w="2040270" h="994503">
                <a:moveTo>
                  <a:pt x="0" y="0"/>
                </a:moveTo>
                <a:lnTo>
                  <a:pt x="2040270" y="0"/>
                </a:lnTo>
                <a:lnTo>
                  <a:pt x="2040270" y="994504"/>
                </a:lnTo>
                <a:lnTo>
                  <a:pt x="0" y="9945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42037" y="9568807"/>
            <a:ext cx="1746292" cy="925630"/>
          </a:xfrm>
          <a:custGeom>
            <a:avLst/>
            <a:gdLst/>
            <a:ahLst/>
            <a:cxnLst/>
            <a:rect l="l" t="t" r="r" b="b"/>
            <a:pathLst>
              <a:path w="1746292" h="925630">
                <a:moveTo>
                  <a:pt x="0" y="0"/>
                </a:moveTo>
                <a:lnTo>
                  <a:pt x="1746292" y="0"/>
                </a:lnTo>
                <a:lnTo>
                  <a:pt x="1746292" y="925630"/>
                </a:lnTo>
                <a:lnTo>
                  <a:pt x="0" y="9256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05925" y="9568807"/>
            <a:ext cx="3417547" cy="675894"/>
          </a:xfrm>
          <a:custGeom>
            <a:avLst/>
            <a:gdLst/>
            <a:ahLst/>
            <a:cxnLst/>
            <a:rect l="l" t="t" r="r" b="b"/>
            <a:pathLst>
              <a:path w="3417547" h="675894">
                <a:moveTo>
                  <a:pt x="0" y="0"/>
                </a:moveTo>
                <a:lnTo>
                  <a:pt x="3417547" y="0"/>
                </a:lnTo>
                <a:lnTo>
                  <a:pt x="3417547" y="675894"/>
                </a:lnTo>
                <a:lnTo>
                  <a:pt x="0" y="6758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824495" y="9551914"/>
            <a:ext cx="3854526" cy="971140"/>
          </a:xfrm>
          <a:custGeom>
            <a:avLst/>
            <a:gdLst/>
            <a:ahLst/>
            <a:cxnLst/>
            <a:rect l="l" t="t" r="r" b="b"/>
            <a:pathLst>
              <a:path w="3854526" h="971140">
                <a:moveTo>
                  <a:pt x="0" y="0"/>
                </a:moveTo>
                <a:lnTo>
                  <a:pt x="3854526" y="0"/>
                </a:lnTo>
                <a:lnTo>
                  <a:pt x="3854526" y="971140"/>
                </a:lnTo>
                <a:lnTo>
                  <a:pt x="0" y="9711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50639" y="471090"/>
            <a:ext cx="9366662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189D6"/>
                </a:solidFill>
                <a:latin typeface="Poppins Bold"/>
                <a:ea typeface="Poppins Bold"/>
                <a:cs typeface="Poppins Bold"/>
                <a:sym typeface="Poppins Bold"/>
              </a:rPr>
              <a:t>SAI GON - NHON HOI INDUSTRIAL PARK CORPORATION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302854">
            <a:off x="16416225" y="7628381"/>
            <a:ext cx="2963768" cy="3270583"/>
            <a:chOff x="0" y="0"/>
            <a:chExt cx="3951690" cy="4360777"/>
          </a:xfrm>
        </p:grpSpPr>
        <p:sp>
          <p:nvSpPr>
            <p:cNvPr id="3" name="Freeform 3"/>
            <p:cNvSpPr/>
            <p:nvPr/>
          </p:nvSpPr>
          <p:spPr>
            <a:xfrm rot="-7302854">
              <a:off x="214683" y="3005265"/>
              <a:ext cx="1140829" cy="1140829"/>
            </a:xfrm>
            <a:custGeom>
              <a:avLst/>
              <a:gdLst/>
              <a:ahLst/>
              <a:cxnLst/>
              <a:rect l="l" t="t" r="r" b="b"/>
              <a:pathLst>
                <a:path w="1140829" h="1140829">
                  <a:moveTo>
                    <a:pt x="0" y="0"/>
                  </a:moveTo>
                  <a:lnTo>
                    <a:pt x="1140830" y="0"/>
                  </a:lnTo>
                  <a:lnTo>
                    <a:pt x="1140830" y="1140829"/>
                  </a:lnTo>
                  <a:lnTo>
                    <a:pt x="0" y="1140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93997" y="0"/>
              <a:ext cx="3157693" cy="3157693"/>
            </a:xfrm>
            <a:custGeom>
              <a:avLst/>
              <a:gdLst/>
              <a:ahLst/>
              <a:cxnLst/>
              <a:rect l="l" t="t" r="r" b="b"/>
              <a:pathLst>
                <a:path w="3157693" h="3157693">
                  <a:moveTo>
                    <a:pt x="0" y="0"/>
                  </a:moveTo>
                  <a:lnTo>
                    <a:pt x="3157693" y="0"/>
                  </a:lnTo>
                  <a:lnTo>
                    <a:pt x="3157693" y="3157693"/>
                  </a:lnTo>
                  <a:lnTo>
                    <a:pt x="0" y="3157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98909" y="3195185"/>
              <a:ext cx="652781" cy="652781"/>
            </a:xfrm>
            <a:custGeom>
              <a:avLst/>
              <a:gdLst/>
              <a:ahLst/>
              <a:cxnLst/>
              <a:rect l="l" t="t" r="r" b="b"/>
              <a:pathLst>
                <a:path w="652781" h="652781">
                  <a:moveTo>
                    <a:pt x="0" y="0"/>
                  </a:moveTo>
                  <a:lnTo>
                    <a:pt x="652781" y="0"/>
                  </a:lnTo>
                  <a:lnTo>
                    <a:pt x="652781" y="652781"/>
                  </a:lnTo>
                  <a:lnTo>
                    <a:pt x="0" y="652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06199" y="232677"/>
            <a:ext cx="911799" cy="911799"/>
          </a:xfrm>
          <a:custGeom>
            <a:avLst/>
            <a:gdLst/>
            <a:ahLst/>
            <a:cxnLst/>
            <a:rect l="l" t="t" r="r" b="b"/>
            <a:pathLst>
              <a:path w="911799" h="911799">
                <a:moveTo>
                  <a:pt x="0" y="0"/>
                </a:moveTo>
                <a:lnTo>
                  <a:pt x="911800" y="0"/>
                </a:lnTo>
                <a:lnTo>
                  <a:pt x="911800" y="911800"/>
                </a:lnTo>
                <a:lnTo>
                  <a:pt x="0" y="911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47102" y="2211150"/>
            <a:ext cx="14593797" cy="7263685"/>
          </a:xfrm>
          <a:custGeom>
            <a:avLst/>
            <a:gdLst/>
            <a:ahLst/>
            <a:cxnLst/>
            <a:rect l="l" t="t" r="r" b="b"/>
            <a:pathLst>
              <a:path w="14593797" h="7263685">
                <a:moveTo>
                  <a:pt x="0" y="0"/>
                </a:moveTo>
                <a:lnTo>
                  <a:pt x="14593796" y="0"/>
                </a:lnTo>
                <a:lnTo>
                  <a:pt x="14593796" y="7263685"/>
                </a:lnTo>
                <a:lnTo>
                  <a:pt x="0" y="72636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46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60669" y="1020652"/>
            <a:ext cx="9366663" cy="1176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MỘT SỐ HÌNH ẢNH TRONG KCN NHƠN HỘI A</a:t>
            </a:r>
          </a:p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endParaRPr lang="en-US" sz="3399">
              <a:solidFill>
                <a:srgbClr val="000000"/>
              </a:solidFill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59894" y="1519367"/>
            <a:ext cx="11168212" cy="1176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SOME PICTURES OF NHON HOI A INDUSTRIAL PARK </a:t>
            </a:r>
          </a:p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endParaRPr lang="en-US" sz="3399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850639" y="471090"/>
            <a:ext cx="9366662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189D6"/>
                </a:solidFill>
                <a:latin typeface="Poppins Bold"/>
                <a:ea typeface="Poppins Bold"/>
                <a:cs typeface="Poppins Bold"/>
                <a:sym typeface="Poppins Bold"/>
              </a:rPr>
              <a:t>SAI GON - NHON HOI INDUSTRIAL PARK CORPORATION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5898" y="455898"/>
            <a:ext cx="572802" cy="572802"/>
          </a:xfrm>
          <a:custGeom>
            <a:avLst/>
            <a:gdLst/>
            <a:ahLst/>
            <a:cxnLst/>
            <a:rect l="l" t="t" r="r" b="b"/>
            <a:pathLst>
              <a:path w="572802" h="572802">
                <a:moveTo>
                  <a:pt x="0" y="0"/>
                </a:moveTo>
                <a:lnTo>
                  <a:pt x="572802" y="0"/>
                </a:lnTo>
                <a:lnTo>
                  <a:pt x="572802" y="572802"/>
                </a:lnTo>
                <a:lnTo>
                  <a:pt x="0" y="572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57379" y="-1738760"/>
            <a:ext cx="3661241" cy="3661241"/>
          </a:xfrm>
          <a:custGeom>
            <a:avLst/>
            <a:gdLst/>
            <a:ahLst/>
            <a:cxnLst/>
            <a:rect l="l" t="t" r="r" b="b"/>
            <a:pathLst>
              <a:path w="3661241" h="3661241">
                <a:moveTo>
                  <a:pt x="0" y="0"/>
                </a:moveTo>
                <a:lnTo>
                  <a:pt x="3661242" y="0"/>
                </a:lnTo>
                <a:lnTo>
                  <a:pt x="3661242" y="3661241"/>
                </a:lnTo>
                <a:lnTo>
                  <a:pt x="0" y="36612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874775" y="3384436"/>
            <a:ext cx="2999351" cy="299935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>
                <a:alpha val="8078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265165" y="4416946"/>
            <a:ext cx="7055617" cy="143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28"/>
              </a:lnSpc>
            </a:pPr>
            <a:r>
              <a:rPr lang="en-US" sz="13535" b="1">
                <a:solidFill>
                  <a:srgbClr val="120576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Thank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21478" y="5861591"/>
            <a:ext cx="4990576" cy="143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28"/>
              </a:lnSpc>
            </a:pPr>
            <a:r>
              <a:rPr lang="en-US" sz="13535">
                <a:solidFill>
                  <a:srgbClr val="004AAD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You</a:t>
            </a:r>
          </a:p>
        </p:txBody>
      </p:sp>
      <p:grpSp>
        <p:nvGrpSpPr>
          <p:cNvPr id="9" name="Group 9"/>
          <p:cNvGrpSpPr/>
          <p:nvPr/>
        </p:nvGrpSpPr>
        <p:grpSpPr>
          <a:xfrm rot="-7357214">
            <a:off x="10722950" y="4562146"/>
            <a:ext cx="1931597" cy="19315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>
                <a:alpha val="87843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91235" y="7868085"/>
            <a:ext cx="19270471" cy="1068974"/>
            <a:chOff x="0" y="0"/>
            <a:chExt cx="5075350" cy="2815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75350" cy="281540"/>
            </a:xfrm>
            <a:custGeom>
              <a:avLst/>
              <a:gdLst/>
              <a:ahLst/>
              <a:cxnLst/>
              <a:rect l="l" t="t" r="r" b="b"/>
              <a:pathLst>
                <a:path w="5075350" h="281540">
                  <a:moveTo>
                    <a:pt x="0" y="0"/>
                  </a:moveTo>
                  <a:lnTo>
                    <a:pt x="5075350" y="0"/>
                  </a:lnTo>
                  <a:lnTo>
                    <a:pt x="5075350" y="281540"/>
                  </a:lnTo>
                  <a:lnTo>
                    <a:pt x="0" y="281540"/>
                  </a:lnTo>
                  <a:close/>
                </a:path>
              </a:pathLst>
            </a:custGeom>
            <a:solidFill>
              <a:srgbClr val="0064CD">
                <a:alpha val="23922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5075350" cy="3196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118555" y="8186988"/>
            <a:ext cx="511791" cy="511791"/>
          </a:xfrm>
          <a:custGeom>
            <a:avLst/>
            <a:gdLst/>
            <a:ahLst/>
            <a:cxnLst/>
            <a:rect l="l" t="t" r="r" b="b"/>
            <a:pathLst>
              <a:path w="511791" h="511791">
                <a:moveTo>
                  <a:pt x="0" y="0"/>
                </a:moveTo>
                <a:lnTo>
                  <a:pt x="511791" y="0"/>
                </a:lnTo>
                <a:lnTo>
                  <a:pt x="511791" y="511791"/>
                </a:lnTo>
                <a:lnTo>
                  <a:pt x="0" y="511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60498" y="8186988"/>
            <a:ext cx="511791" cy="511791"/>
          </a:xfrm>
          <a:custGeom>
            <a:avLst/>
            <a:gdLst/>
            <a:ahLst/>
            <a:cxnLst/>
            <a:rect l="l" t="t" r="r" b="b"/>
            <a:pathLst>
              <a:path w="511791" h="511791">
                <a:moveTo>
                  <a:pt x="0" y="0"/>
                </a:moveTo>
                <a:lnTo>
                  <a:pt x="511791" y="0"/>
                </a:lnTo>
                <a:lnTo>
                  <a:pt x="511791" y="511791"/>
                </a:lnTo>
                <a:lnTo>
                  <a:pt x="0" y="511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260937" y="244807"/>
            <a:ext cx="1766126" cy="1766126"/>
          </a:xfrm>
          <a:custGeom>
            <a:avLst/>
            <a:gdLst/>
            <a:ahLst/>
            <a:cxnLst/>
            <a:rect l="l" t="t" r="r" b="b"/>
            <a:pathLst>
              <a:path w="1766126" h="1766126">
                <a:moveTo>
                  <a:pt x="0" y="0"/>
                </a:moveTo>
                <a:lnTo>
                  <a:pt x="1766126" y="0"/>
                </a:lnTo>
                <a:lnTo>
                  <a:pt x="1766126" y="1766126"/>
                </a:lnTo>
                <a:lnTo>
                  <a:pt x="0" y="1766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675675" y="8346624"/>
            <a:ext cx="2834310" cy="29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7"/>
              </a:lnSpc>
            </a:pPr>
            <a:r>
              <a:rPr lang="en-US" sz="2797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+84 867 699 677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97046" y="8346624"/>
            <a:ext cx="4321686" cy="29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7"/>
              </a:lnSpc>
            </a:pPr>
            <a:r>
              <a:rPr lang="en-US" sz="2797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kcnnhonhoia@gmail.com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17217" y="8319450"/>
            <a:ext cx="4632558" cy="29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7"/>
              </a:lnSpc>
            </a:pPr>
            <a:r>
              <a:rPr lang="en-US" sz="2797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www.nhonhoiip.com.vn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36322" y="1989978"/>
            <a:ext cx="12415356" cy="61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4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SAI GON - NHON HOI INDUSTRIAL PARK CORPORATION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28735" y="2541156"/>
            <a:ext cx="9230530" cy="609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 algn="ctr">
              <a:lnSpc>
                <a:spcPts val="5320"/>
              </a:lnSpc>
              <a:spcBef>
                <a:spcPct val="0"/>
              </a:spcBef>
            </a:pPr>
            <a:r>
              <a:rPr lang="en-US" sz="34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NHON HOI INDUSTRIAL PARK - PARK A</a:t>
            </a:r>
          </a:p>
        </p:txBody>
      </p:sp>
      <p:sp>
        <p:nvSpPr>
          <p:cNvPr id="23" name="Freeform 23"/>
          <p:cNvSpPr/>
          <p:nvPr/>
        </p:nvSpPr>
        <p:spPr>
          <a:xfrm>
            <a:off x="1996708" y="8186988"/>
            <a:ext cx="511791" cy="511791"/>
          </a:xfrm>
          <a:custGeom>
            <a:avLst/>
            <a:gdLst/>
            <a:ahLst/>
            <a:cxnLst/>
            <a:rect l="l" t="t" r="r" b="b"/>
            <a:pathLst>
              <a:path w="511791" h="511791">
                <a:moveTo>
                  <a:pt x="0" y="0"/>
                </a:moveTo>
                <a:lnTo>
                  <a:pt x="511791" y="0"/>
                </a:lnTo>
                <a:lnTo>
                  <a:pt x="511791" y="511791"/>
                </a:lnTo>
                <a:lnTo>
                  <a:pt x="0" y="511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3773" y="248226"/>
            <a:ext cx="911799" cy="911799"/>
          </a:xfrm>
          <a:custGeom>
            <a:avLst/>
            <a:gdLst/>
            <a:ahLst/>
            <a:cxnLst/>
            <a:rect l="l" t="t" r="r" b="b"/>
            <a:pathLst>
              <a:path w="911799" h="911799">
                <a:moveTo>
                  <a:pt x="0" y="0"/>
                </a:moveTo>
                <a:lnTo>
                  <a:pt x="911800" y="0"/>
                </a:lnTo>
                <a:lnTo>
                  <a:pt x="911800" y="911800"/>
                </a:lnTo>
                <a:lnTo>
                  <a:pt x="0" y="911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88213" y="486639"/>
            <a:ext cx="9366662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189D6"/>
                </a:solidFill>
                <a:latin typeface="Roboto" pitchFamily="2" charset="0"/>
                <a:ea typeface="Roboto" pitchFamily="2" charset="0"/>
                <a:cs typeface="Poppins Bold"/>
                <a:sym typeface="Poppins Bold"/>
              </a:rPr>
              <a:t>SAI GON - NHON HOI INDUSTRIAL PARK CORPORATION</a:t>
            </a:r>
          </a:p>
        </p:txBody>
      </p:sp>
      <p:sp>
        <p:nvSpPr>
          <p:cNvPr id="4" name="Freeform 4"/>
          <p:cNvSpPr/>
          <p:nvPr/>
        </p:nvSpPr>
        <p:spPr>
          <a:xfrm>
            <a:off x="9175415" y="2115565"/>
            <a:ext cx="8083885" cy="3600253"/>
          </a:xfrm>
          <a:custGeom>
            <a:avLst/>
            <a:gdLst/>
            <a:ahLst/>
            <a:cxnLst/>
            <a:rect l="l" t="t" r="r" b="b"/>
            <a:pathLst>
              <a:path w="8083885" h="3600253">
                <a:moveTo>
                  <a:pt x="0" y="0"/>
                </a:moveTo>
                <a:lnTo>
                  <a:pt x="8083885" y="0"/>
                </a:lnTo>
                <a:lnTo>
                  <a:pt x="8083885" y="3600253"/>
                </a:lnTo>
                <a:lnTo>
                  <a:pt x="0" y="3600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104" b="-23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5890" y="6025013"/>
            <a:ext cx="8083885" cy="3937403"/>
          </a:xfrm>
          <a:custGeom>
            <a:avLst/>
            <a:gdLst/>
            <a:ahLst/>
            <a:cxnLst/>
            <a:rect l="l" t="t" r="r" b="b"/>
            <a:pathLst>
              <a:path w="7862439" h="3937403">
                <a:moveTo>
                  <a:pt x="0" y="0"/>
                </a:moveTo>
                <a:lnTo>
                  <a:pt x="7862440" y="0"/>
                </a:lnTo>
                <a:lnTo>
                  <a:pt x="7862440" y="3937403"/>
                </a:lnTo>
                <a:lnTo>
                  <a:pt x="0" y="3937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71" r="-1976" b="-547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95890" y="2528594"/>
            <a:ext cx="8341667" cy="2730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en-US" sz="2599">
                <a:solidFill>
                  <a:srgbClr val="272727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  <a:sym typeface="Roboto Condensed"/>
              </a:rPr>
              <a:t>Khu Công nghiệp Nhơn Hội A (Khu A) thuộc KKT</a:t>
            </a:r>
          </a:p>
          <a:p>
            <a:pPr algn="just">
              <a:lnSpc>
                <a:spcPts val="3639"/>
              </a:lnSpc>
            </a:pPr>
            <a:r>
              <a:rPr lang="en-US" sz="2599">
                <a:solidFill>
                  <a:srgbClr val="272727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  <a:sym typeface="Roboto Condensed"/>
              </a:rPr>
              <a:t>Nhơn Hội, nằm trên bán đảo Phương Mai, thành phố Quy Nhơn, tỉnh Bình Định.</a:t>
            </a:r>
          </a:p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72727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  <a:sym typeface="Roboto Condensed"/>
              </a:rPr>
              <a:t>Tổng diện tích: 630 ha.</a:t>
            </a:r>
          </a:p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72727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  <a:sym typeface="Roboto Condensed"/>
              </a:rPr>
              <a:t>Chủ đầu tư: Công ty CP KCN Sài Gòn – Nhơn Hội.</a:t>
            </a:r>
          </a:p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72727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  <a:sym typeface="Roboto Condensed"/>
              </a:rPr>
              <a:t>Tỷ lệ lấp đầy: trên 70%.</a:t>
            </a:r>
          </a:p>
        </p:txBody>
      </p:sp>
      <p:grpSp>
        <p:nvGrpSpPr>
          <p:cNvPr id="7" name="Group 7"/>
          <p:cNvGrpSpPr/>
          <p:nvPr/>
        </p:nvGrpSpPr>
        <p:grpSpPr>
          <a:xfrm rot="7302854">
            <a:off x="16416225" y="7628381"/>
            <a:ext cx="2963768" cy="3270583"/>
            <a:chOff x="0" y="0"/>
            <a:chExt cx="3951690" cy="4360777"/>
          </a:xfrm>
        </p:grpSpPr>
        <p:sp>
          <p:nvSpPr>
            <p:cNvPr id="8" name="Freeform 8"/>
            <p:cNvSpPr/>
            <p:nvPr/>
          </p:nvSpPr>
          <p:spPr>
            <a:xfrm rot="-7302854">
              <a:off x="214683" y="3005265"/>
              <a:ext cx="1140829" cy="1140829"/>
            </a:xfrm>
            <a:custGeom>
              <a:avLst/>
              <a:gdLst/>
              <a:ahLst/>
              <a:cxnLst/>
              <a:rect l="l" t="t" r="r" b="b"/>
              <a:pathLst>
                <a:path w="1140829" h="1140829">
                  <a:moveTo>
                    <a:pt x="0" y="0"/>
                  </a:moveTo>
                  <a:lnTo>
                    <a:pt x="1140830" y="0"/>
                  </a:lnTo>
                  <a:lnTo>
                    <a:pt x="1140830" y="1140829"/>
                  </a:lnTo>
                  <a:lnTo>
                    <a:pt x="0" y="1140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93997" y="0"/>
              <a:ext cx="3157693" cy="3157693"/>
            </a:xfrm>
            <a:custGeom>
              <a:avLst/>
              <a:gdLst/>
              <a:ahLst/>
              <a:cxnLst/>
              <a:rect l="l" t="t" r="r" b="b"/>
              <a:pathLst>
                <a:path w="3157693" h="3157693">
                  <a:moveTo>
                    <a:pt x="0" y="0"/>
                  </a:moveTo>
                  <a:lnTo>
                    <a:pt x="3157693" y="0"/>
                  </a:lnTo>
                  <a:lnTo>
                    <a:pt x="3157693" y="3157693"/>
                  </a:lnTo>
                  <a:lnTo>
                    <a:pt x="0" y="3157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298909" y="3195185"/>
              <a:ext cx="652781" cy="652781"/>
            </a:xfrm>
            <a:custGeom>
              <a:avLst/>
              <a:gdLst/>
              <a:ahLst/>
              <a:cxnLst/>
              <a:rect l="l" t="t" r="r" b="b"/>
              <a:pathLst>
                <a:path w="652781" h="652781">
                  <a:moveTo>
                    <a:pt x="0" y="0"/>
                  </a:moveTo>
                  <a:lnTo>
                    <a:pt x="652781" y="0"/>
                  </a:lnTo>
                  <a:lnTo>
                    <a:pt x="652781" y="652781"/>
                  </a:lnTo>
                  <a:lnTo>
                    <a:pt x="0" y="652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2661468" y="6547672"/>
            <a:ext cx="1769371" cy="696611"/>
            <a:chOff x="0" y="0"/>
            <a:chExt cx="1350860" cy="5318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0860" cy="531841"/>
            </a:xfrm>
            <a:custGeom>
              <a:avLst/>
              <a:gdLst/>
              <a:ahLst/>
              <a:cxnLst/>
              <a:rect l="l" t="t" r="r" b="b"/>
              <a:pathLst>
                <a:path w="1350860" h="531841">
                  <a:moveTo>
                    <a:pt x="1350860" y="0"/>
                  </a:moveTo>
                  <a:lnTo>
                    <a:pt x="0" y="0"/>
                  </a:lnTo>
                  <a:lnTo>
                    <a:pt x="0" y="343881"/>
                  </a:lnTo>
                  <a:lnTo>
                    <a:pt x="157480" y="343881"/>
                  </a:lnTo>
                  <a:lnTo>
                    <a:pt x="157480" y="531841"/>
                  </a:lnTo>
                  <a:lnTo>
                    <a:pt x="463550" y="343881"/>
                  </a:lnTo>
                  <a:lnTo>
                    <a:pt x="1350860" y="343881"/>
                  </a:lnTo>
                  <a:lnTo>
                    <a:pt x="1350860" y="0"/>
                  </a:lnTo>
                  <a:close/>
                </a:path>
              </a:pathLst>
            </a:custGeom>
            <a:solidFill>
              <a:srgbClr val="0064C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50860" cy="388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175415" y="6712985"/>
            <a:ext cx="8362534" cy="365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en-US" sz="2599" b="1">
                <a:solidFill>
                  <a:srgbClr val="004AAD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  <a:sym typeface="Roboto Condensed Bold"/>
              </a:rPr>
              <a:t>Nhon Hoi Industrial Park (Park A) belongs to Nhon Hoi Economic Zone, located on Phuong Mai Peninsula, Quy Nhon City, Binh Dinh Province.</a:t>
            </a:r>
          </a:p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004AAD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  <a:sym typeface="Roboto Condensed Bold"/>
              </a:rPr>
              <a:t>Total area: 630 hectares.</a:t>
            </a:r>
          </a:p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004AAD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  <a:sym typeface="Roboto Condensed Bold"/>
              </a:rPr>
              <a:t>Investor: Saigon – Nhon Hoi Industrial  Park Corporation.</a:t>
            </a:r>
          </a:p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004AAD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  <a:sym typeface="Roboto Condensed Bold"/>
              </a:rPr>
              <a:t>Occupancy rate: Over 70%.</a:t>
            </a:r>
          </a:p>
          <a:p>
            <a:pPr algn="just">
              <a:lnSpc>
                <a:spcPts val="3639"/>
              </a:lnSpc>
            </a:pPr>
            <a:endParaRPr lang="en-US" sz="2599" b="1">
              <a:solidFill>
                <a:srgbClr val="004AAD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11805" y="1564297"/>
            <a:ext cx="9217995" cy="56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  <a:sym typeface="Roboto Condensed"/>
              </a:rPr>
              <a:t>GIỚI THIỆU CHUNG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75415" y="5952018"/>
            <a:ext cx="5772150" cy="570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004AAD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  <a:sym typeface="Roboto Condensed Bold"/>
              </a:rPr>
              <a:t>GENERAL INTRODUCTION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117276" y="8195295"/>
            <a:ext cx="1537860" cy="689203"/>
            <a:chOff x="0" y="0"/>
            <a:chExt cx="1186728" cy="53184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86728" cy="531841"/>
            </a:xfrm>
            <a:custGeom>
              <a:avLst/>
              <a:gdLst/>
              <a:ahLst/>
              <a:cxnLst/>
              <a:rect l="l" t="t" r="r" b="b"/>
              <a:pathLst>
                <a:path w="1186728" h="531841">
                  <a:moveTo>
                    <a:pt x="1186728" y="0"/>
                  </a:moveTo>
                  <a:lnTo>
                    <a:pt x="0" y="0"/>
                  </a:lnTo>
                  <a:lnTo>
                    <a:pt x="0" y="343881"/>
                  </a:lnTo>
                  <a:lnTo>
                    <a:pt x="157480" y="343881"/>
                  </a:lnTo>
                  <a:lnTo>
                    <a:pt x="157480" y="531841"/>
                  </a:lnTo>
                  <a:lnTo>
                    <a:pt x="463550" y="343881"/>
                  </a:lnTo>
                  <a:lnTo>
                    <a:pt x="1186728" y="343881"/>
                  </a:lnTo>
                  <a:lnTo>
                    <a:pt x="1186728" y="0"/>
                  </a:lnTo>
                  <a:close/>
                </a:path>
              </a:pathLst>
            </a:custGeom>
            <a:solidFill>
              <a:srgbClr val="0064C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186728" cy="388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773941" y="6581716"/>
            <a:ext cx="1714049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</a:pPr>
            <a:r>
              <a:rPr lang="en-US" sz="1900" b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Industrial Park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48462" y="8237104"/>
            <a:ext cx="1406675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</a:pPr>
            <a:r>
              <a:rPr lang="en-US" sz="1900" b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Urban Area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3773" y="248226"/>
            <a:ext cx="911799" cy="911799"/>
          </a:xfrm>
          <a:custGeom>
            <a:avLst/>
            <a:gdLst/>
            <a:ahLst/>
            <a:cxnLst/>
            <a:rect l="l" t="t" r="r" b="b"/>
            <a:pathLst>
              <a:path w="911799" h="911799">
                <a:moveTo>
                  <a:pt x="0" y="0"/>
                </a:moveTo>
                <a:lnTo>
                  <a:pt x="911800" y="0"/>
                </a:lnTo>
                <a:lnTo>
                  <a:pt x="911800" y="911800"/>
                </a:lnTo>
                <a:lnTo>
                  <a:pt x="0" y="911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031017" y="2990178"/>
            <a:ext cx="2577043" cy="2523565"/>
            <a:chOff x="-72390" y="7620"/>
            <a:chExt cx="6487160" cy="6352540"/>
          </a:xfrm>
        </p:grpSpPr>
        <p:sp>
          <p:nvSpPr>
            <p:cNvPr id="4" name="Freeform 4"/>
            <p:cNvSpPr/>
            <p:nvPr/>
          </p:nvSpPr>
          <p:spPr>
            <a:xfrm>
              <a:off x="-72390" y="7620"/>
              <a:ext cx="6487160" cy="6352540"/>
            </a:xfrm>
            <a:custGeom>
              <a:avLst/>
              <a:gdLst/>
              <a:ahLst/>
              <a:cxnLst/>
              <a:rect l="l" t="t" r="r" b="b"/>
              <a:pathLst>
                <a:path w="6487160" h="6352540">
                  <a:moveTo>
                    <a:pt x="6322060" y="3176270"/>
                  </a:moveTo>
                  <a:cubicBezTo>
                    <a:pt x="6322060" y="2844800"/>
                    <a:pt x="6487160" y="2493010"/>
                    <a:pt x="6385560" y="2194560"/>
                  </a:cubicBezTo>
                  <a:cubicBezTo>
                    <a:pt x="6281420" y="1884680"/>
                    <a:pt x="5928360" y="1694180"/>
                    <a:pt x="5734050" y="1436370"/>
                  </a:cubicBezTo>
                  <a:cubicBezTo>
                    <a:pt x="5537200" y="1176020"/>
                    <a:pt x="5455920" y="796290"/>
                    <a:pt x="5185410" y="607060"/>
                  </a:cubicBezTo>
                  <a:cubicBezTo>
                    <a:pt x="4917440" y="420370"/>
                    <a:pt x="4517390" y="462280"/>
                    <a:pt x="4196080" y="360680"/>
                  </a:cubicBezTo>
                  <a:cubicBezTo>
                    <a:pt x="3884930" y="264160"/>
                    <a:pt x="3589020" y="0"/>
                    <a:pt x="3244850" y="0"/>
                  </a:cubicBezTo>
                  <a:cubicBezTo>
                    <a:pt x="2900680" y="0"/>
                    <a:pt x="2603500" y="262890"/>
                    <a:pt x="2293620" y="360680"/>
                  </a:cubicBezTo>
                  <a:cubicBezTo>
                    <a:pt x="1972310" y="461010"/>
                    <a:pt x="1570990" y="419100"/>
                    <a:pt x="1303020" y="607060"/>
                  </a:cubicBezTo>
                  <a:cubicBezTo>
                    <a:pt x="1032510" y="796290"/>
                    <a:pt x="951230" y="1176020"/>
                    <a:pt x="754380" y="1436370"/>
                  </a:cubicBezTo>
                  <a:cubicBezTo>
                    <a:pt x="558800" y="1694180"/>
                    <a:pt x="207010" y="1884680"/>
                    <a:pt x="101600" y="2194560"/>
                  </a:cubicBezTo>
                  <a:cubicBezTo>
                    <a:pt x="1270" y="2493010"/>
                    <a:pt x="165100" y="2844800"/>
                    <a:pt x="165100" y="3176270"/>
                  </a:cubicBezTo>
                  <a:cubicBezTo>
                    <a:pt x="165100" y="3507740"/>
                    <a:pt x="0" y="3859530"/>
                    <a:pt x="101600" y="4157980"/>
                  </a:cubicBezTo>
                  <a:cubicBezTo>
                    <a:pt x="205740" y="4467860"/>
                    <a:pt x="558800" y="4658360"/>
                    <a:pt x="753110" y="4916170"/>
                  </a:cubicBezTo>
                  <a:cubicBezTo>
                    <a:pt x="949960" y="5176520"/>
                    <a:pt x="1031240" y="5556250"/>
                    <a:pt x="1301750" y="5745480"/>
                  </a:cubicBezTo>
                  <a:cubicBezTo>
                    <a:pt x="1569720" y="5933440"/>
                    <a:pt x="1969770" y="5891530"/>
                    <a:pt x="2292350" y="5991860"/>
                  </a:cubicBezTo>
                  <a:cubicBezTo>
                    <a:pt x="2603500" y="6088380"/>
                    <a:pt x="2899410" y="6352540"/>
                    <a:pt x="3243580" y="6352540"/>
                  </a:cubicBezTo>
                  <a:cubicBezTo>
                    <a:pt x="3587750" y="6352540"/>
                    <a:pt x="3884930" y="6089650"/>
                    <a:pt x="4194810" y="5991860"/>
                  </a:cubicBezTo>
                  <a:cubicBezTo>
                    <a:pt x="4516120" y="5891530"/>
                    <a:pt x="4917440" y="5933440"/>
                    <a:pt x="5185410" y="5745480"/>
                  </a:cubicBezTo>
                  <a:cubicBezTo>
                    <a:pt x="5455920" y="5556250"/>
                    <a:pt x="5537200" y="5176520"/>
                    <a:pt x="5734050" y="4916170"/>
                  </a:cubicBezTo>
                  <a:cubicBezTo>
                    <a:pt x="5929630" y="4658360"/>
                    <a:pt x="6281420" y="4467860"/>
                    <a:pt x="6385560" y="4157980"/>
                  </a:cubicBezTo>
                  <a:cubicBezTo>
                    <a:pt x="6487160" y="3858260"/>
                    <a:pt x="6322060" y="3506470"/>
                    <a:pt x="6322060" y="317627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785518" y="3223862"/>
            <a:ext cx="1131074" cy="11310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46946" y="3223862"/>
            <a:ext cx="1131074" cy="113107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067803" y="5475704"/>
            <a:ext cx="1131074" cy="113107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754001" y="6429748"/>
            <a:ext cx="1131074" cy="113107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46260" y="5475704"/>
            <a:ext cx="1131074" cy="113107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6909928" y="3876485"/>
            <a:ext cx="1160011" cy="180757"/>
          </a:xfrm>
          <a:prstGeom prst="line">
            <a:avLst/>
          </a:prstGeom>
          <a:ln w="28575" cap="flat">
            <a:solidFill>
              <a:srgbClr val="3C567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flipV="1">
            <a:off x="7104068" y="4922218"/>
            <a:ext cx="1209230" cy="805470"/>
          </a:xfrm>
          <a:prstGeom prst="line">
            <a:avLst/>
          </a:prstGeom>
          <a:ln w="28575" cap="flat">
            <a:solidFill>
              <a:srgbClr val="3C567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flipH="1" flipV="1">
            <a:off x="9319538" y="5513742"/>
            <a:ext cx="0" cy="916006"/>
          </a:xfrm>
          <a:prstGeom prst="line">
            <a:avLst/>
          </a:prstGeom>
          <a:ln w="28575" cap="flat">
            <a:solidFill>
              <a:srgbClr val="3C567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flipH="1" flipV="1">
            <a:off x="10326665" y="4921299"/>
            <a:ext cx="1214078" cy="806879"/>
          </a:xfrm>
          <a:prstGeom prst="line">
            <a:avLst/>
          </a:prstGeom>
          <a:ln w="28575" cap="flat">
            <a:solidFill>
              <a:srgbClr val="3C567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H="1">
            <a:off x="10571474" y="3881818"/>
            <a:ext cx="982987" cy="162800"/>
          </a:xfrm>
          <a:prstGeom prst="line">
            <a:avLst/>
          </a:prstGeom>
          <a:ln w="28575" cap="flat">
            <a:solidFill>
              <a:srgbClr val="3C567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11705551" y="5769552"/>
            <a:ext cx="585065" cy="543379"/>
          </a:xfrm>
          <a:custGeom>
            <a:avLst/>
            <a:gdLst/>
            <a:ahLst/>
            <a:cxnLst/>
            <a:rect l="l" t="t" r="r" b="b"/>
            <a:pathLst>
              <a:path w="585065" h="543379">
                <a:moveTo>
                  <a:pt x="0" y="0"/>
                </a:moveTo>
                <a:lnTo>
                  <a:pt x="585065" y="0"/>
                </a:lnTo>
                <a:lnTo>
                  <a:pt x="585065" y="543379"/>
                </a:lnTo>
                <a:lnTo>
                  <a:pt x="0" y="543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940968" y="3422969"/>
            <a:ext cx="929142" cy="732861"/>
          </a:xfrm>
          <a:custGeom>
            <a:avLst/>
            <a:gdLst/>
            <a:ahLst/>
            <a:cxnLst/>
            <a:rect l="l" t="t" r="r" b="b"/>
            <a:pathLst>
              <a:path w="929142" h="732861">
                <a:moveTo>
                  <a:pt x="0" y="0"/>
                </a:moveTo>
                <a:lnTo>
                  <a:pt x="929142" y="0"/>
                </a:lnTo>
                <a:lnTo>
                  <a:pt x="929142" y="732861"/>
                </a:lnTo>
                <a:lnTo>
                  <a:pt x="0" y="732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263987" y="5708639"/>
            <a:ext cx="688565" cy="624873"/>
          </a:xfrm>
          <a:custGeom>
            <a:avLst/>
            <a:gdLst/>
            <a:ahLst/>
            <a:cxnLst/>
            <a:rect l="l" t="t" r="r" b="b"/>
            <a:pathLst>
              <a:path w="688565" h="624873">
                <a:moveTo>
                  <a:pt x="0" y="0"/>
                </a:moveTo>
                <a:lnTo>
                  <a:pt x="688565" y="0"/>
                </a:lnTo>
                <a:lnTo>
                  <a:pt x="688565" y="624873"/>
                </a:lnTo>
                <a:lnTo>
                  <a:pt x="0" y="6248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3023050" y="3963218"/>
            <a:ext cx="4655350" cy="1631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Construction and interior - exterior manufacturing industries</a:t>
            </a:r>
          </a:p>
          <a:p>
            <a:pPr marL="0" lvl="0" indent="0" algn="l">
              <a:spcBef>
                <a:spcPct val="0"/>
              </a:spcBef>
            </a:pPr>
            <a:endParaRPr lang="en-US" sz="2799" b="1">
              <a:solidFill>
                <a:srgbClr val="004AAD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000048" y="2997912"/>
            <a:ext cx="4905129" cy="1292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Nhóm ngành công nghiệp xây dựng, sản xuất nội - ngoại thất</a:t>
            </a:r>
          </a:p>
          <a:p>
            <a:pPr algn="l">
              <a:spcBef>
                <a:spcPct val="0"/>
              </a:spcBef>
            </a:pPr>
            <a:endParaRPr lang="en-US" sz="2799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022541" y="6295064"/>
            <a:ext cx="4241322" cy="1230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Industrial Park services industry</a:t>
            </a:r>
          </a:p>
          <a:p>
            <a:pPr marL="0" lvl="0" indent="0" algn="l">
              <a:spcBef>
                <a:spcPct val="0"/>
              </a:spcBef>
            </a:pPr>
            <a:endParaRPr lang="en-US" sz="2799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3022541" y="5697175"/>
            <a:ext cx="4389185" cy="146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Nhóm ngành dịch vụ KCN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endParaRPr lang="en-US" sz="2600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"/>
            </a:endParaRPr>
          </a:p>
          <a:p>
            <a:pPr algn="l">
              <a:lnSpc>
                <a:spcPts val="3919"/>
              </a:lnSpc>
              <a:spcBef>
                <a:spcPct val="0"/>
              </a:spcBef>
            </a:pPr>
            <a:endParaRPr lang="en-US" sz="2799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32" name="Group 32"/>
          <p:cNvGrpSpPr/>
          <p:nvPr/>
        </p:nvGrpSpPr>
        <p:grpSpPr>
          <a:xfrm rot="7302854">
            <a:off x="16416225" y="7628381"/>
            <a:ext cx="2963768" cy="3270583"/>
            <a:chOff x="0" y="0"/>
            <a:chExt cx="3951690" cy="4360777"/>
          </a:xfrm>
        </p:grpSpPr>
        <p:sp>
          <p:nvSpPr>
            <p:cNvPr id="33" name="Freeform 33"/>
            <p:cNvSpPr/>
            <p:nvPr/>
          </p:nvSpPr>
          <p:spPr>
            <a:xfrm rot="-7302854">
              <a:off x="214683" y="3005265"/>
              <a:ext cx="1140829" cy="1140829"/>
            </a:xfrm>
            <a:custGeom>
              <a:avLst/>
              <a:gdLst/>
              <a:ahLst/>
              <a:cxnLst/>
              <a:rect l="l" t="t" r="r" b="b"/>
              <a:pathLst>
                <a:path w="1140829" h="1140829">
                  <a:moveTo>
                    <a:pt x="0" y="0"/>
                  </a:moveTo>
                  <a:lnTo>
                    <a:pt x="1140830" y="0"/>
                  </a:lnTo>
                  <a:lnTo>
                    <a:pt x="1140830" y="1140829"/>
                  </a:lnTo>
                  <a:lnTo>
                    <a:pt x="0" y="1140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793997" y="0"/>
              <a:ext cx="3157693" cy="3157693"/>
            </a:xfrm>
            <a:custGeom>
              <a:avLst/>
              <a:gdLst/>
              <a:ahLst/>
              <a:cxnLst/>
              <a:rect l="l" t="t" r="r" b="b"/>
              <a:pathLst>
                <a:path w="3157693" h="3157693">
                  <a:moveTo>
                    <a:pt x="0" y="0"/>
                  </a:moveTo>
                  <a:lnTo>
                    <a:pt x="3157693" y="0"/>
                  </a:lnTo>
                  <a:lnTo>
                    <a:pt x="3157693" y="3157693"/>
                  </a:lnTo>
                  <a:lnTo>
                    <a:pt x="0" y="3157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3298909" y="3195185"/>
              <a:ext cx="652781" cy="652781"/>
            </a:xfrm>
            <a:custGeom>
              <a:avLst/>
              <a:gdLst/>
              <a:ahLst/>
              <a:cxnLst/>
              <a:rect l="l" t="t" r="r" b="b"/>
              <a:pathLst>
                <a:path w="652781" h="652781">
                  <a:moveTo>
                    <a:pt x="0" y="0"/>
                  </a:moveTo>
                  <a:lnTo>
                    <a:pt x="652781" y="0"/>
                  </a:lnTo>
                  <a:lnTo>
                    <a:pt x="652781" y="652781"/>
                  </a:lnTo>
                  <a:lnTo>
                    <a:pt x="0" y="652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6" name="Freeform 36"/>
          <p:cNvSpPr/>
          <p:nvPr/>
        </p:nvSpPr>
        <p:spPr>
          <a:xfrm>
            <a:off x="8985379" y="6680914"/>
            <a:ext cx="650231" cy="647793"/>
          </a:xfrm>
          <a:custGeom>
            <a:avLst/>
            <a:gdLst/>
            <a:ahLst/>
            <a:cxnLst/>
            <a:rect l="l" t="t" r="r" b="b"/>
            <a:pathLst>
              <a:path w="650231" h="647793">
                <a:moveTo>
                  <a:pt x="0" y="0"/>
                </a:moveTo>
                <a:lnTo>
                  <a:pt x="650231" y="0"/>
                </a:lnTo>
                <a:lnTo>
                  <a:pt x="650231" y="647792"/>
                </a:lnTo>
                <a:lnTo>
                  <a:pt x="0" y="6477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1792468" y="3501785"/>
            <a:ext cx="640032" cy="575229"/>
          </a:xfrm>
          <a:custGeom>
            <a:avLst/>
            <a:gdLst/>
            <a:ahLst/>
            <a:cxnLst/>
            <a:rect l="l" t="t" r="r" b="b"/>
            <a:pathLst>
              <a:path w="640032" h="575229">
                <a:moveTo>
                  <a:pt x="0" y="0"/>
                </a:moveTo>
                <a:lnTo>
                  <a:pt x="640031" y="0"/>
                </a:lnTo>
                <a:lnTo>
                  <a:pt x="640031" y="575229"/>
                </a:lnTo>
                <a:lnTo>
                  <a:pt x="0" y="5752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6077161" y="1236980"/>
            <a:ext cx="6133678" cy="560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 u="none" strike="noStrike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LĨNH VỰC MỜI GỌI ĐẦU TƯ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336473" y="1809713"/>
            <a:ext cx="7615055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 b="1" u="none" strike="noStrike">
                <a:solidFill>
                  <a:srgbClr val="004AA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FIELDS OF ATTRACTING FOR INVESTMENT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988213" y="486639"/>
            <a:ext cx="9366662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189D6"/>
                </a:solidFill>
                <a:latin typeface="Poppins Bold"/>
                <a:ea typeface="Poppins Bold"/>
                <a:cs typeface="Poppins Bold"/>
                <a:sym typeface="Poppins Bold"/>
              </a:rPr>
              <a:t>SAI GON - NHON HOI INDUSTRIAL PARK CORPORATION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040542" y="4184024"/>
            <a:ext cx="2517665" cy="422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 LĨNH VỰC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609437" y="3603126"/>
            <a:ext cx="1569412" cy="55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32"/>
              </a:lnSpc>
              <a:spcBef>
                <a:spcPct val="0"/>
              </a:spcBef>
            </a:pPr>
            <a:r>
              <a:rPr lang="en-US" sz="3380" b="1">
                <a:solidFill>
                  <a:srgbClr val="FFFFFF"/>
                </a:solidFill>
                <a:latin typeface="Arial" panose="020B0604020202020204" pitchFamily="34" charset="0"/>
                <a:ea typeface="Poppins Bold"/>
                <a:cs typeface="Arial" panose="020B0604020202020204" pitchFamily="34" charset="0"/>
                <a:sym typeface="Poppins Bold"/>
              </a:rPr>
              <a:t>FIELDS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38199" y="3903523"/>
            <a:ext cx="4461963" cy="456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600" b="1" u="none" strike="noStrike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Consumer goods industry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36210" y="3079426"/>
            <a:ext cx="4355633" cy="844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Nhóm ngành công  nghiệp </a:t>
            </a:r>
          </a:p>
          <a:p>
            <a:pPr algn="l">
              <a:lnSpc>
                <a:spcPts val="3359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hàng tiêu dùng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37863" y="7005320"/>
            <a:ext cx="4241322" cy="126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Pharmaceutical</a:t>
            </a:r>
            <a:r>
              <a:rPr lang="en-US" sz="2600" b="1">
                <a:solidFill>
                  <a:srgbClr val="004AAD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food and high-tech industries</a:t>
            </a:r>
          </a:p>
          <a:p>
            <a:pPr marL="0" lvl="0" indent="0" algn="l">
              <a:spcBef>
                <a:spcPct val="0"/>
              </a:spcBef>
            </a:pPr>
            <a:endParaRPr lang="en-US" sz="2799" b="1">
              <a:solidFill>
                <a:srgbClr val="004AAD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112937" y="5732580"/>
            <a:ext cx="5440263" cy="1724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Nhóm ngành công nghiệp</a:t>
            </a:r>
          </a:p>
          <a:p>
            <a:pPr algn="l">
              <a:lnSpc>
                <a:spcPts val="3359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dược phẩm, thực phẩm; </a:t>
            </a:r>
            <a:endParaRPr lang="vi-VN" sz="2600">
              <a:solidFill>
                <a:srgbClr val="000000"/>
              </a:solidFill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Roboto Condensed"/>
            </a:endParaRPr>
          </a:p>
          <a:p>
            <a:pPr algn="l">
              <a:lnSpc>
                <a:spcPts val="3359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công nghệ cao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7699484" y="8172155"/>
            <a:ext cx="4241322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Supporting industry</a:t>
            </a:r>
          </a:p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endParaRPr lang="en-US" sz="2799" b="1">
              <a:solidFill>
                <a:srgbClr val="004AAD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6937670" y="7769107"/>
            <a:ext cx="5025730" cy="900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Nhóm ngành công nghiệp phụ trợ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endParaRPr lang="en-US" sz="2600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3773" y="248226"/>
            <a:ext cx="911799" cy="911799"/>
          </a:xfrm>
          <a:custGeom>
            <a:avLst/>
            <a:gdLst/>
            <a:ahLst/>
            <a:cxnLst/>
            <a:rect l="l" t="t" r="r" b="b"/>
            <a:pathLst>
              <a:path w="911799" h="911799">
                <a:moveTo>
                  <a:pt x="0" y="0"/>
                </a:moveTo>
                <a:lnTo>
                  <a:pt x="911800" y="0"/>
                </a:lnTo>
                <a:lnTo>
                  <a:pt x="911800" y="911800"/>
                </a:lnTo>
                <a:lnTo>
                  <a:pt x="0" y="911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88213" y="486639"/>
            <a:ext cx="9366662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189D6"/>
                </a:solidFill>
                <a:latin typeface="Poppins Bold"/>
                <a:ea typeface="Poppins Bold"/>
                <a:cs typeface="Poppins Bold"/>
                <a:sym typeface="Poppins Bold"/>
              </a:rPr>
              <a:t>SAI GON - NHON HOI INDUSTRIAL PARK CORPORATION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85037" y="2934967"/>
            <a:ext cx="8343063" cy="1523506"/>
            <a:chOff x="0" y="0"/>
            <a:chExt cx="2197350" cy="4012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97350" cy="401253"/>
            </a:xfrm>
            <a:custGeom>
              <a:avLst/>
              <a:gdLst/>
              <a:ahLst/>
              <a:cxnLst/>
              <a:rect l="l" t="t" r="r" b="b"/>
              <a:pathLst>
                <a:path w="2197350" h="401253">
                  <a:moveTo>
                    <a:pt x="0" y="0"/>
                  </a:moveTo>
                  <a:lnTo>
                    <a:pt x="2197350" y="0"/>
                  </a:lnTo>
                  <a:lnTo>
                    <a:pt x="2197350" y="401253"/>
                  </a:lnTo>
                  <a:lnTo>
                    <a:pt x="0" y="40125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197350" cy="458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5037" y="4696597"/>
            <a:ext cx="8395801" cy="1523506"/>
            <a:chOff x="0" y="0"/>
            <a:chExt cx="2211240" cy="4012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11240" cy="401253"/>
            </a:xfrm>
            <a:custGeom>
              <a:avLst/>
              <a:gdLst/>
              <a:ahLst/>
              <a:cxnLst/>
              <a:rect l="l" t="t" r="r" b="b"/>
              <a:pathLst>
                <a:path w="2211240" h="401253">
                  <a:moveTo>
                    <a:pt x="0" y="0"/>
                  </a:moveTo>
                  <a:lnTo>
                    <a:pt x="2211240" y="0"/>
                  </a:lnTo>
                  <a:lnTo>
                    <a:pt x="2211240" y="401253"/>
                  </a:lnTo>
                  <a:lnTo>
                    <a:pt x="0" y="40125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211240" cy="458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69796" y="2934967"/>
            <a:ext cx="8779910" cy="1523506"/>
            <a:chOff x="0" y="0"/>
            <a:chExt cx="2312404" cy="4012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2404" cy="401253"/>
            </a:xfrm>
            <a:custGeom>
              <a:avLst/>
              <a:gdLst/>
              <a:ahLst/>
              <a:cxnLst/>
              <a:rect l="l" t="t" r="r" b="b"/>
              <a:pathLst>
                <a:path w="2312404" h="401253">
                  <a:moveTo>
                    <a:pt x="0" y="0"/>
                  </a:moveTo>
                  <a:lnTo>
                    <a:pt x="2312404" y="0"/>
                  </a:lnTo>
                  <a:lnTo>
                    <a:pt x="2312404" y="401253"/>
                  </a:lnTo>
                  <a:lnTo>
                    <a:pt x="0" y="40125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2312404" cy="458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769796" y="4696597"/>
            <a:ext cx="8779910" cy="1523506"/>
            <a:chOff x="0" y="0"/>
            <a:chExt cx="2312404" cy="40125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12404" cy="401253"/>
            </a:xfrm>
            <a:custGeom>
              <a:avLst/>
              <a:gdLst/>
              <a:ahLst/>
              <a:cxnLst/>
              <a:rect l="l" t="t" r="r" b="b"/>
              <a:pathLst>
                <a:path w="2312404" h="401253">
                  <a:moveTo>
                    <a:pt x="0" y="0"/>
                  </a:moveTo>
                  <a:lnTo>
                    <a:pt x="2312404" y="0"/>
                  </a:lnTo>
                  <a:lnTo>
                    <a:pt x="2312404" y="401253"/>
                  </a:lnTo>
                  <a:lnTo>
                    <a:pt x="0" y="40125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312404" cy="458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85037" y="6458228"/>
            <a:ext cx="8395801" cy="1523506"/>
            <a:chOff x="0" y="0"/>
            <a:chExt cx="2211240" cy="4012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11240" cy="401253"/>
            </a:xfrm>
            <a:custGeom>
              <a:avLst/>
              <a:gdLst/>
              <a:ahLst/>
              <a:cxnLst/>
              <a:rect l="l" t="t" r="r" b="b"/>
              <a:pathLst>
                <a:path w="2211240" h="401253">
                  <a:moveTo>
                    <a:pt x="0" y="0"/>
                  </a:moveTo>
                  <a:lnTo>
                    <a:pt x="2211240" y="0"/>
                  </a:lnTo>
                  <a:lnTo>
                    <a:pt x="2211240" y="401253"/>
                  </a:lnTo>
                  <a:lnTo>
                    <a:pt x="0" y="40125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2211240" cy="458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769796" y="6458228"/>
            <a:ext cx="8779910" cy="1523506"/>
            <a:chOff x="0" y="0"/>
            <a:chExt cx="2312404" cy="40125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12404" cy="401253"/>
            </a:xfrm>
            <a:custGeom>
              <a:avLst/>
              <a:gdLst/>
              <a:ahLst/>
              <a:cxnLst/>
              <a:rect l="l" t="t" r="r" b="b"/>
              <a:pathLst>
                <a:path w="2312404" h="401253">
                  <a:moveTo>
                    <a:pt x="0" y="0"/>
                  </a:moveTo>
                  <a:lnTo>
                    <a:pt x="2312404" y="0"/>
                  </a:lnTo>
                  <a:lnTo>
                    <a:pt x="2312404" y="401253"/>
                  </a:lnTo>
                  <a:lnTo>
                    <a:pt x="0" y="40125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2312404" cy="458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7302854">
            <a:off x="16416225" y="7628381"/>
            <a:ext cx="2963768" cy="3270583"/>
            <a:chOff x="0" y="0"/>
            <a:chExt cx="3951690" cy="4360777"/>
          </a:xfrm>
        </p:grpSpPr>
        <p:sp>
          <p:nvSpPr>
            <p:cNvPr id="24" name="Freeform 24"/>
            <p:cNvSpPr/>
            <p:nvPr/>
          </p:nvSpPr>
          <p:spPr>
            <a:xfrm rot="-7302854">
              <a:off x="214683" y="3005265"/>
              <a:ext cx="1140829" cy="1140829"/>
            </a:xfrm>
            <a:custGeom>
              <a:avLst/>
              <a:gdLst/>
              <a:ahLst/>
              <a:cxnLst/>
              <a:rect l="l" t="t" r="r" b="b"/>
              <a:pathLst>
                <a:path w="1140829" h="1140829">
                  <a:moveTo>
                    <a:pt x="0" y="0"/>
                  </a:moveTo>
                  <a:lnTo>
                    <a:pt x="1140830" y="0"/>
                  </a:lnTo>
                  <a:lnTo>
                    <a:pt x="1140830" y="1140829"/>
                  </a:lnTo>
                  <a:lnTo>
                    <a:pt x="0" y="1140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793997" y="0"/>
              <a:ext cx="3157693" cy="3157693"/>
            </a:xfrm>
            <a:custGeom>
              <a:avLst/>
              <a:gdLst/>
              <a:ahLst/>
              <a:cxnLst/>
              <a:rect l="l" t="t" r="r" b="b"/>
              <a:pathLst>
                <a:path w="3157693" h="3157693">
                  <a:moveTo>
                    <a:pt x="0" y="0"/>
                  </a:moveTo>
                  <a:lnTo>
                    <a:pt x="3157693" y="0"/>
                  </a:lnTo>
                  <a:lnTo>
                    <a:pt x="3157693" y="3157693"/>
                  </a:lnTo>
                  <a:lnTo>
                    <a:pt x="0" y="3157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298909" y="3195185"/>
              <a:ext cx="652781" cy="652781"/>
            </a:xfrm>
            <a:custGeom>
              <a:avLst/>
              <a:gdLst/>
              <a:ahLst/>
              <a:cxnLst/>
              <a:rect l="l" t="t" r="r" b="b"/>
              <a:pathLst>
                <a:path w="652781" h="652781">
                  <a:moveTo>
                    <a:pt x="0" y="0"/>
                  </a:moveTo>
                  <a:lnTo>
                    <a:pt x="652781" y="0"/>
                  </a:lnTo>
                  <a:lnTo>
                    <a:pt x="652781" y="652781"/>
                  </a:lnTo>
                  <a:lnTo>
                    <a:pt x="0" y="652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>
            <a:off x="5653885" y="2150099"/>
            <a:ext cx="6548430" cy="7108201"/>
          </a:xfrm>
          <a:custGeom>
            <a:avLst/>
            <a:gdLst/>
            <a:ahLst/>
            <a:cxnLst/>
            <a:rect l="l" t="t" r="r" b="b"/>
            <a:pathLst>
              <a:path w="6548430" h="7108201">
                <a:moveTo>
                  <a:pt x="0" y="0"/>
                </a:moveTo>
                <a:lnTo>
                  <a:pt x="6548430" y="0"/>
                </a:lnTo>
                <a:lnTo>
                  <a:pt x="6548430" y="7108201"/>
                </a:lnTo>
                <a:lnTo>
                  <a:pt x="0" y="71082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6225779" y="2375077"/>
            <a:ext cx="5404642" cy="6289038"/>
            <a:chOff x="0" y="0"/>
            <a:chExt cx="698500" cy="812800"/>
          </a:xfrm>
          <a:blipFill>
            <a:blip r:embed="rId8"/>
            <a:stretch>
              <a:fillRect/>
            </a:stretch>
          </a:blipFill>
        </p:grpSpPr>
        <p:sp>
          <p:nvSpPr>
            <p:cNvPr id="29" name="Freeform 29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grpFill/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25244" y="3231899"/>
            <a:ext cx="5300535" cy="44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Vị trí đắc địa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169899" y="1083826"/>
            <a:ext cx="1948202" cy="560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LỢI THẾ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598631" y="1615152"/>
            <a:ext cx="3090739" cy="560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 b="1" u="none" strike="noStrike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ADVANTAGES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25244" y="3653292"/>
            <a:ext cx="5300535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600" b="1">
                <a:solidFill>
                  <a:schemeClr val="bg1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Prime location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34744" y="5025278"/>
            <a:ext cx="530053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Ưu đãi đầu tư cao nhất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43773" y="5415909"/>
            <a:ext cx="5300535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600" b="1">
                <a:solidFill>
                  <a:schemeClr val="bg1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Highest investment incentives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58544" y="6806151"/>
            <a:ext cx="530053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Thời gian thuê đất đủ 50 năm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34744" y="7152480"/>
            <a:ext cx="5300535" cy="451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600" b="1">
                <a:solidFill>
                  <a:schemeClr val="bg1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Land sublease term of 50 years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820921" y="3058119"/>
            <a:ext cx="5300535" cy="451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CSHT hoàn thiện, mặt bằng có sẵn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920665" y="3523879"/>
            <a:ext cx="5300535" cy="122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91"/>
              </a:lnSpc>
            </a:pPr>
            <a:r>
              <a:rPr lang="en-US" sz="2600" b="1" u="none" strike="noStrike">
                <a:solidFill>
                  <a:schemeClr val="bg1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Completed infrastructure with available ground</a:t>
            </a:r>
          </a:p>
          <a:p>
            <a:pPr marL="0" lvl="0" indent="0" algn="ctr">
              <a:lnSpc>
                <a:spcPts val="3191"/>
              </a:lnSpc>
            </a:pPr>
            <a:endParaRPr lang="en-US" sz="2600" b="1" u="none" strike="noStrike">
              <a:solidFill>
                <a:schemeClr val="bg1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1887200" y="5293614"/>
            <a:ext cx="5300535" cy="122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2600" b="1">
                <a:solidFill>
                  <a:schemeClr val="bg1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Stable and favorable </a:t>
            </a:r>
          </a:p>
          <a:p>
            <a:pPr algn="ctr">
              <a:lnSpc>
                <a:spcPts val="3191"/>
              </a:lnSpc>
            </a:pPr>
            <a:r>
              <a:rPr lang="en-US" sz="2600" b="1">
                <a:solidFill>
                  <a:schemeClr val="bg1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investment environment</a:t>
            </a:r>
          </a:p>
          <a:p>
            <a:pPr marL="0" lvl="0" indent="0" algn="ctr">
              <a:lnSpc>
                <a:spcPts val="3191"/>
              </a:lnSpc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1049000" y="4891146"/>
            <a:ext cx="7084134" cy="81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Môi trường đầu tư ổn định và thuận lợi</a:t>
            </a:r>
          </a:p>
          <a:p>
            <a:pPr algn="ctr">
              <a:lnSpc>
                <a:spcPts val="3107"/>
              </a:lnSpc>
            </a:pPr>
            <a:endParaRPr lang="en-US" sz="2600">
              <a:solidFill>
                <a:srgbClr val="FFFFFF"/>
              </a:solidFill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Roboto Condense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1996865" y="7065264"/>
            <a:ext cx="5300535" cy="82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2600" b="1">
                <a:solidFill>
                  <a:schemeClr val="bg1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Abundant and potential </a:t>
            </a:r>
          </a:p>
          <a:p>
            <a:pPr marL="0" lvl="0" indent="0" algn="ctr">
              <a:lnSpc>
                <a:spcPts val="3191"/>
              </a:lnSpc>
            </a:pPr>
            <a:r>
              <a:rPr lang="en-US" sz="2600" b="1">
                <a:solidFill>
                  <a:schemeClr val="bg1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labor force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920665" y="6610889"/>
            <a:ext cx="530053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6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Nguồn lao động dồi dào, tiềm năng</a:t>
            </a:r>
          </a:p>
          <a:p>
            <a:pPr algn="ctr">
              <a:lnSpc>
                <a:spcPts val="3107"/>
              </a:lnSpc>
            </a:pPr>
            <a:endParaRPr lang="en-US" sz="2600">
              <a:solidFill>
                <a:srgbClr val="FFFFFF"/>
              </a:solidFill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Roboto Condensed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977285">
            <a:off x="-352763" y="-123870"/>
            <a:ext cx="1042601" cy="1150534"/>
            <a:chOff x="0" y="0"/>
            <a:chExt cx="1390135" cy="1534045"/>
          </a:xfrm>
        </p:grpSpPr>
        <p:sp>
          <p:nvSpPr>
            <p:cNvPr id="3" name="Freeform 3"/>
            <p:cNvSpPr/>
            <p:nvPr/>
          </p:nvSpPr>
          <p:spPr>
            <a:xfrm rot="-7302854">
              <a:off x="75522" y="1057199"/>
              <a:ext cx="401324" cy="401324"/>
            </a:xfrm>
            <a:custGeom>
              <a:avLst/>
              <a:gdLst/>
              <a:ahLst/>
              <a:cxnLst/>
              <a:rect l="l" t="t" r="r" b="b"/>
              <a:pathLst>
                <a:path w="401324" h="401324">
                  <a:moveTo>
                    <a:pt x="0" y="0"/>
                  </a:moveTo>
                  <a:lnTo>
                    <a:pt x="401323" y="0"/>
                  </a:lnTo>
                  <a:lnTo>
                    <a:pt x="401323" y="401324"/>
                  </a:lnTo>
                  <a:lnTo>
                    <a:pt x="0" y="401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79314" y="0"/>
              <a:ext cx="1110821" cy="1110821"/>
            </a:xfrm>
            <a:custGeom>
              <a:avLst/>
              <a:gdLst/>
              <a:ahLst/>
              <a:cxnLst/>
              <a:rect l="l" t="t" r="r" b="b"/>
              <a:pathLst>
                <a:path w="1110821" h="1110821">
                  <a:moveTo>
                    <a:pt x="0" y="0"/>
                  </a:moveTo>
                  <a:lnTo>
                    <a:pt x="1110821" y="0"/>
                  </a:lnTo>
                  <a:lnTo>
                    <a:pt x="1110821" y="1110821"/>
                  </a:lnTo>
                  <a:lnTo>
                    <a:pt x="0" y="1110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60498" y="1124010"/>
              <a:ext cx="229637" cy="229637"/>
            </a:xfrm>
            <a:custGeom>
              <a:avLst/>
              <a:gdLst/>
              <a:ahLst/>
              <a:cxnLst/>
              <a:rect l="l" t="t" r="r" b="b"/>
              <a:pathLst>
                <a:path w="229637" h="229637">
                  <a:moveTo>
                    <a:pt x="0" y="0"/>
                  </a:moveTo>
                  <a:lnTo>
                    <a:pt x="229637" y="0"/>
                  </a:lnTo>
                  <a:lnTo>
                    <a:pt x="229637" y="229637"/>
                  </a:lnTo>
                  <a:lnTo>
                    <a:pt x="0" y="229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843773" y="2626133"/>
            <a:ext cx="4610830" cy="6822667"/>
          </a:xfrm>
          <a:custGeom>
            <a:avLst/>
            <a:gdLst/>
            <a:ahLst/>
            <a:cxnLst/>
            <a:rect l="l" t="t" r="r" b="b"/>
            <a:pathLst>
              <a:path w="4610830" h="6822667">
                <a:moveTo>
                  <a:pt x="0" y="0"/>
                </a:moveTo>
                <a:lnTo>
                  <a:pt x="4610830" y="0"/>
                </a:lnTo>
                <a:lnTo>
                  <a:pt x="4610830" y="6822667"/>
                </a:lnTo>
                <a:lnTo>
                  <a:pt x="0" y="68226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47098" y="1059268"/>
            <a:ext cx="5070323" cy="4166151"/>
          </a:xfrm>
          <a:custGeom>
            <a:avLst/>
            <a:gdLst/>
            <a:ahLst/>
            <a:cxnLst/>
            <a:rect l="l" t="t" r="r" b="b"/>
            <a:pathLst>
              <a:path w="5070323" h="4166151">
                <a:moveTo>
                  <a:pt x="0" y="0"/>
                </a:moveTo>
                <a:lnTo>
                  <a:pt x="5070324" y="0"/>
                </a:lnTo>
                <a:lnTo>
                  <a:pt x="5070324" y="4166150"/>
                </a:lnTo>
                <a:lnTo>
                  <a:pt x="0" y="4166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64830" y="3444191"/>
            <a:ext cx="3292321" cy="1502496"/>
          </a:xfrm>
          <a:custGeom>
            <a:avLst/>
            <a:gdLst/>
            <a:ahLst/>
            <a:cxnLst/>
            <a:rect l="l" t="t" r="r" b="b"/>
            <a:pathLst>
              <a:path w="3292321" h="1502496">
                <a:moveTo>
                  <a:pt x="0" y="0"/>
                </a:moveTo>
                <a:lnTo>
                  <a:pt x="3292321" y="0"/>
                </a:lnTo>
                <a:lnTo>
                  <a:pt x="3292321" y="1502495"/>
                </a:lnTo>
                <a:lnTo>
                  <a:pt x="0" y="1502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05906" y="3444191"/>
            <a:ext cx="3292321" cy="1502496"/>
          </a:xfrm>
          <a:custGeom>
            <a:avLst/>
            <a:gdLst/>
            <a:ahLst/>
            <a:cxnLst/>
            <a:rect l="l" t="t" r="r" b="b"/>
            <a:pathLst>
              <a:path w="3292321" h="1502496">
                <a:moveTo>
                  <a:pt x="0" y="0"/>
                </a:moveTo>
                <a:lnTo>
                  <a:pt x="3292321" y="0"/>
                </a:lnTo>
                <a:lnTo>
                  <a:pt x="3292321" y="1502495"/>
                </a:lnTo>
                <a:lnTo>
                  <a:pt x="0" y="1502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370391" y="3444191"/>
            <a:ext cx="3292321" cy="1502496"/>
          </a:xfrm>
          <a:custGeom>
            <a:avLst/>
            <a:gdLst/>
            <a:ahLst/>
            <a:cxnLst/>
            <a:rect l="l" t="t" r="r" b="b"/>
            <a:pathLst>
              <a:path w="3292321" h="1502496">
                <a:moveTo>
                  <a:pt x="0" y="0"/>
                </a:moveTo>
                <a:lnTo>
                  <a:pt x="3292321" y="0"/>
                </a:lnTo>
                <a:lnTo>
                  <a:pt x="3292321" y="1502495"/>
                </a:lnTo>
                <a:lnTo>
                  <a:pt x="0" y="1502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64830" y="4946686"/>
            <a:ext cx="3292321" cy="1502496"/>
          </a:xfrm>
          <a:custGeom>
            <a:avLst/>
            <a:gdLst/>
            <a:ahLst/>
            <a:cxnLst/>
            <a:rect l="l" t="t" r="r" b="b"/>
            <a:pathLst>
              <a:path w="3292321" h="1502496">
                <a:moveTo>
                  <a:pt x="0" y="0"/>
                </a:moveTo>
                <a:lnTo>
                  <a:pt x="3292321" y="0"/>
                </a:lnTo>
                <a:lnTo>
                  <a:pt x="3292321" y="1502496"/>
                </a:lnTo>
                <a:lnTo>
                  <a:pt x="0" y="1502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05906" y="4946686"/>
            <a:ext cx="3292321" cy="1502496"/>
          </a:xfrm>
          <a:custGeom>
            <a:avLst/>
            <a:gdLst/>
            <a:ahLst/>
            <a:cxnLst/>
            <a:rect l="l" t="t" r="r" b="b"/>
            <a:pathLst>
              <a:path w="3292321" h="1502496">
                <a:moveTo>
                  <a:pt x="0" y="0"/>
                </a:moveTo>
                <a:lnTo>
                  <a:pt x="3292321" y="0"/>
                </a:lnTo>
                <a:lnTo>
                  <a:pt x="3292321" y="1502496"/>
                </a:lnTo>
                <a:lnTo>
                  <a:pt x="0" y="1502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70391" y="4946686"/>
            <a:ext cx="3292321" cy="1502496"/>
          </a:xfrm>
          <a:custGeom>
            <a:avLst/>
            <a:gdLst/>
            <a:ahLst/>
            <a:cxnLst/>
            <a:rect l="l" t="t" r="r" b="b"/>
            <a:pathLst>
              <a:path w="3292321" h="1502496">
                <a:moveTo>
                  <a:pt x="0" y="0"/>
                </a:moveTo>
                <a:lnTo>
                  <a:pt x="3292321" y="0"/>
                </a:lnTo>
                <a:lnTo>
                  <a:pt x="3292321" y="1502496"/>
                </a:lnTo>
                <a:lnTo>
                  <a:pt x="0" y="15024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830805" y="3815417"/>
            <a:ext cx="803263" cy="669386"/>
          </a:xfrm>
          <a:custGeom>
            <a:avLst/>
            <a:gdLst/>
            <a:ahLst/>
            <a:cxnLst/>
            <a:rect l="l" t="t" r="r" b="b"/>
            <a:pathLst>
              <a:path w="803263" h="669386">
                <a:moveTo>
                  <a:pt x="0" y="0"/>
                </a:moveTo>
                <a:lnTo>
                  <a:pt x="803262" y="0"/>
                </a:lnTo>
                <a:lnTo>
                  <a:pt x="803262" y="669386"/>
                </a:lnTo>
                <a:lnTo>
                  <a:pt x="0" y="6693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908729" y="5253993"/>
            <a:ext cx="647413" cy="887881"/>
          </a:xfrm>
          <a:custGeom>
            <a:avLst/>
            <a:gdLst/>
            <a:ahLst/>
            <a:cxnLst/>
            <a:rect l="l" t="t" r="r" b="b"/>
            <a:pathLst>
              <a:path w="647413" h="887881">
                <a:moveTo>
                  <a:pt x="0" y="0"/>
                </a:moveTo>
                <a:lnTo>
                  <a:pt x="647414" y="0"/>
                </a:lnTo>
                <a:lnTo>
                  <a:pt x="647414" y="887882"/>
                </a:lnTo>
                <a:lnTo>
                  <a:pt x="0" y="887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764830" y="6443809"/>
            <a:ext cx="3292321" cy="1502496"/>
          </a:xfrm>
          <a:custGeom>
            <a:avLst/>
            <a:gdLst/>
            <a:ahLst/>
            <a:cxnLst/>
            <a:rect l="l" t="t" r="r" b="b"/>
            <a:pathLst>
              <a:path w="3292321" h="1502496">
                <a:moveTo>
                  <a:pt x="0" y="0"/>
                </a:moveTo>
                <a:lnTo>
                  <a:pt x="3292321" y="0"/>
                </a:lnTo>
                <a:lnTo>
                  <a:pt x="3292321" y="1502495"/>
                </a:lnTo>
                <a:lnTo>
                  <a:pt x="0" y="1502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906" y="6443809"/>
            <a:ext cx="3292321" cy="1502496"/>
          </a:xfrm>
          <a:custGeom>
            <a:avLst/>
            <a:gdLst/>
            <a:ahLst/>
            <a:cxnLst/>
            <a:rect l="l" t="t" r="r" b="b"/>
            <a:pathLst>
              <a:path w="3292321" h="1502496">
                <a:moveTo>
                  <a:pt x="0" y="0"/>
                </a:moveTo>
                <a:lnTo>
                  <a:pt x="3292321" y="0"/>
                </a:lnTo>
                <a:lnTo>
                  <a:pt x="3292321" y="1502495"/>
                </a:lnTo>
                <a:lnTo>
                  <a:pt x="0" y="1502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370391" y="6443809"/>
            <a:ext cx="3292321" cy="1502496"/>
          </a:xfrm>
          <a:custGeom>
            <a:avLst/>
            <a:gdLst/>
            <a:ahLst/>
            <a:cxnLst/>
            <a:rect l="l" t="t" r="r" b="b"/>
            <a:pathLst>
              <a:path w="3292321" h="1502496">
                <a:moveTo>
                  <a:pt x="0" y="0"/>
                </a:moveTo>
                <a:lnTo>
                  <a:pt x="3292321" y="0"/>
                </a:lnTo>
                <a:lnTo>
                  <a:pt x="3292321" y="1502495"/>
                </a:lnTo>
                <a:lnTo>
                  <a:pt x="0" y="1502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64830" y="7946304"/>
            <a:ext cx="3292321" cy="1502496"/>
          </a:xfrm>
          <a:custGeom>
            <a:avLst/>
            <a:gdLst/>
            <a:ahLst/>
            <a:cxnLst/>
            <a:rect l="l" t="t" r="r" b="b"/>
            <a:pathLst>
              <a:path w="3292321" h="1502496">
                <a:moveTo>
                  <a:pt x="0" y="0"/>
                </a:moveTo>
                <a:lnTo>
                  <a:pt x="3292321" y="0"/>
                </a:lnTo>
                <a:lnTo>
                  <a:pt x="3292321" y="1502496"/>
                </a:lnTo>
                <a:lnTo>
                  <a:pt x="0" y="1502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305906" y="7946304"/>
            <a:ext cx="3292321" cy="1502496"/>
          </a:xfrm>
          <a:custGeom>
            <a:avLst/>
            <a:gdLst/>
            <a:ahLst/>
            <a:cxnLst/>
            <a:rect l="l" t="t" r="r" b="b"/>
            <a:pathLst>
              <a:path w="3292321" h="1502496">
                <a:moveTo>
                  <a:pt x="0" y="0"/>
                </a:moveTo>
                <a:lnTo>
                  <a:pt x="3292321" y="0"/>
                </a:lnTo>
                <a:lnTo>
                  <a:pt x="3292321" y="1502496"/>
                </a:lnTo>
                <a:lnTo>
                  <a:pt x="0" y="1502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70391" y="7946304"/>
            <a:ext cx="3292321" cy="1502496"/>
          </a:xfrm>
          <a:custGeom>
            <a:avLst/>
            <a:gdLst/>
            <a:ahLst/>
            <a:cxnLst/>
            <a:rect l="l" t="t" r="r" b="b"/>
            <a:pathLst>
              <a:path w="3292321" h="1502496">
                <a:moveTo>
                  <a:pt x="0" y="0"/>
                </a:moveTo>
                <a:lnTo>
                  <a:pt x="3292321" y="0"/>
                </a:lnTo>
                <a:lnTo>
                  <a:pt x="3292321" y="1502496"/>
                </a:lnTo>
                <a:lnTo>
                  <a:pt x="0" y="15024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821859" y="3806861"/>
            <a:ext cx="3702130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QL 1A, 1D, 19, 19B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National Road 1A, 1D, 19, 19B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96400" y="5361384"/>
            <a:ext cx="2765346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Ga Diêu Trì</a:t>
            </a:r>
          </a:p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Dieu Tri Train Station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34500" y="6828320"/>
            <a:ext cx="2765346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Cảng Quy Nhơn</a:t>
            </a:r>
          </a:p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Quy Nhon Port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934500" y="8330815"/>
            <a:ext cx="370213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Sân bay Phù Cát</a:t>
            </a:r>
          </a:p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Phu Cat Airport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927599" y="3836692"/>
            <a:ext cx="140612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Đường bộ</a:t>
            </a:r>
          </a:p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Roads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27599" y="5286375"/>
            <a:ext cx="1481534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Đường sắt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Railway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33857" y="6838312"/>
            <a:ext cx="166901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Đường biển</a:t>
            </a:r>
          </a:p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Seaport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280692" y="8366375"/>
            <a:ext cx="277534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Hàng không</a:t>
            </a:r>
          </a:p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Airway</a:t>
            </a:r>
          </a:p>
        </p:txBody>
      </p:sp>
      <p:sp>
        <p:nvSpPr>
          <p:cNvPr id="30" name="Freeform 30"/>
          <p:cNvSpPr/>
          <p:nvPr/>
        </p:nvSpPr>
        <p:spPr>
          <a:xfrm>
            <a:off x="5830805" y="6826328"/>
            <a:ext cx="648443" cy="748204"/>
          </a:xfrm>
          <a:custGeom>
            <a:avLst/>
            <a:gdLst/>
            <a:ahLst/>
            <a:cxnLst/>
            <a:rect l="l" t="t" r="r" b="b"/>
            <a:pathLst>
              <a:path w="648443" h="748204">
                <a:moveTo>
                  <a:pt x="0" y="0"/>
                </a:moveTo>
                <a:lnTo>
                  <a:pt x="648443" y="0"/>
                </a:lnTo>
                <a:lnTo>
                  <a:pt x="648443" y="748204"/>
                </a:lnTo>
                <a:lnTo>
                  <a:pt x="0" y="7482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830805" y="8284897"/>
            <a:ext cx="779053" cy="836057"/>
          </a:xfrm>
          <a:custGeom>
            <a:avLst/>
            <a:gdLst/>
            <a:ahLst/>
            <a:cxnLst/>
            <a:rect l="l" t="t" r="r" b="b"/>
            <a:pathLst>
              <a:path w="779053" h="836057">
                <a:moveTo>
                  <a:pt x="0" y="0"/>
                </a:moveTo>
                <a:lnTo>
                  <a:pt x="779052" y="0"/>
                </a:lnTo>
                <a:lnTo>
                  <a:pt x="779052" y="836057"/>
                </a:lnTo>
                <a:lnTo>
                  <a:pt x="0" y="8360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6781800" y="2145441"/>
            <a:ext cx="4033948" cy="560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PRIME LOCATION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70579" y="1361240"/>
            <a:ext cx="3144326" cy="560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VỊ TRÍ ĐẮC ĐỊA</a:t>
            </a:r>
          </a:p>
        </p:txBody>
      </p:sp>
      <p:sp>
        <p:nvSpPr>
          <p:cNvPr id="34" name="Freeform 34"/>
          <p:cNvSpPr/>
          <p:nvPr/>
        </p:nvSpPr>
        <p:spPr>
          <a:xfrm>
            <a:off x="12333376" y="6065091"/>
            <a:ext cx="5401360" cy="3702601"/>
          </a:xfrm>
          <a:custGeom>
            <a:avLst/>
            <a:gdLst/>
            <a:ahLst/>
            <a:cxnLst/>
            <a:rect l="l" t="t" r="r" b="b"/>
            <a:pathLst>
              <a:path w="5401360" h="3702601">
                <a:moveTo>
                  <a:pt x="0" y="0"/>
                </a:moveTo>
                <a:lnTo>
                  <a:pt x="5401360" y="0"/>
                </a:lnTo>
                <a:lnTo>
                  <a:pt x="5401360" y="3702601"/>
                </a:lnTo>
                <a:lnTo>
                  <a:pt x="0" y="37026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811" r="-811"/>
            </a:stretch>
          </a:blipFill>
          <a:ln cap="sq">
            <a:noFill/>
            <a:prstDash val="solid"/>
            <a:miter/>
          </a:ln>
        </p:spPr>
      </p:sp>
      <p:sp>
        <p:nvSpPr>
          <p:cNvPr id="35" name="TextBox 35"/>
          <p:cNvSpPr txBox="1"/>
          <p:nvPr/>
        </p:nvSpPr>
        <p:spPr>
          <a:xfrm>
            <a:off x="12357425" y="7351951"/>
            <a:ext cx="1587175" cy="280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Quy Nhon Port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210921" y="6610422"/>
            <a:ext cx="1460578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600" b="1" u="none" strike="noStrike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Quy Nhon City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4142724" y="6563570"/>
            <a:ext cx="264175" cy="42268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8260732" y="7807137"/>
            <a:ext cx="1103205" cy="17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30 km – 45 mins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074794" y="5380434"/>
            <a:ext cx="6213206" cy="66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3"/>
              </a:lnSpc>
            </a:pPr>
            <a:r>
              <a:rPr lang="en-US" sz="2000">
                <a:solidFill>
                  <a:srgbClr val="272727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Khoảng cách từ KCN Nhơn Hội A đến</a:t>
            </a:r>
          </a:p>
          <a:p>
            <a:pPr algn="ctr">
              <a:lnSpc>
                <a:spcPts val="2663"/>
              </a:lnSpc>
            </a:pPr>
            <a:r>
              <a:rPr lang="en-US" sz="20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Distance from Nhon Hoi A Industrial Park to</a:t>
            </a:r>
          </a:p>
        </p:txBody>
      </p:sp>
      <p:sp>
        <p:nvSpPr>
          <p:cNvPr id="40" name="Freeform 40"/>
          <p:cNvSpPr/>
          <p:nvPr/>
        </p:nvSpPr>
        <p:spPr>
          <a:xfrm>
            <a:off x="843773" y="248226"/>
            <a:ext cx="911799" cy="911799"/>
          </a:xfrm>
          <a:custGeom>
            <a:avLst/>
            <a:gdLst/>
            <a:ahLst/>
            <a:cxnLst/>
            <a:rect l="l" t="t" r="r" b="b"/>
            <a:pathLst>
              <a:path w="911799" h="911799">
                <a:moveTo>
                  <a:pt x="0" y="0"/>
                </a:moveTo>
                <a:lnTo>
                  <a:pt x="911800" y="0"/>
                </a:lnTo>
                <a:lnTo>
                  <a:pt x="911800" y="911800"/>
                </a:lnTo>
                <a:lnTo>
                  <a:pt x="0" y="911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988213" y="486639"/>
            <a:ext cx="9366662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189D6"/>
                </a:solidFill>
                <a:latin typeface="Poppins Bold"/>
                <a:ea typeface="Poppins Bold"/>
                <a:cs typeface="Poppins Bold"/>
                <a:sym typeface="Poppins Bold"/>
              </a:rPr>
              <a:t>SAI GON - NHON HOI INDUSTRIAL PARK CORPORATION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67525" y="1983728"/>
            <a:ext cx="5471197" cy="456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Nằm ở vị trí giao thông thuận lợi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562600" y="2659664"/>
            <a:ext cx="6773153" cy="956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Located in a convenient traffic position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endParaRPr lang="en-US" sz="2799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3956515" y="9075035"/>
            <a:ext cx="369085" cy="473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6"/>
              </a:lnSpc>
            </a:pPr>
            <a:r>
              <a:rPr lang="en-US" sz="17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30</a:t>
            </a:r>
          </a:p>
          <a:p>
            <a:pPr algn="ctr">
              <a:lnSpc>
                <a:spcPts val="1836"/>
              </a:lnSpc>
            </a:pPr>
            <a:r>
              <a:rPr lang="en-US" sz="17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km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361951" y="9258300"/>
            <a:ext cx="1416616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45 mins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783269" y="6649531"/>
            <a:ext cx="369085" cy="473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6"/>
              </a:lnSpc>
            </a:pPr>
            <a:r>
              <a:rPr lang="en-US" sz="17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6</a:t>
            </a:r>
          </a:p>
          <a:p>
            <a:pPr algn="ctr">
              <a:lnSpc>
                <a:spcPts val="1836"/>
              </a:lnSpc>
            </a:pPr>
            <a:r>
              <a:rPr lang="en-US" sz="17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km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6244037" y="6846701"/>
            <a:ext cx="1416616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10 mins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268200" y="9020425"/>
            <a:ext cx="1620408" cy="277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r>
              <a:rPr lang="en-US" sz="15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Phu Cat Airport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922277" y="7449341"/>
            <a:ext cx="369085" cy="473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6"/>
              </a:lnSpc>
            </a:pPr>
            <a:r>
              <a:rPr lang="en-US" sz="17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8</a:t>
            </a:r>
          </a:p>
          <a:p>
            <a:pPr algn="ctr">
              <a:lnSpc>
                <a:spcPts val="1836"/>
              </a:lnSpc>
            </a:pPr>
            <a:r>
              <a:rPr lang="en-US" sz="17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km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383932" y="7643270"/>
            <a:ext cx="1416616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14 mins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6188939" y="8115300"/>
            <a:ext cx="1460578" cy="47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551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Dieu Tri </a:t>
            </a:r>
          </a:p>
          <a:p>
            <a:pPr marL="0" lvl="0" indent="0" algn="ctr"/>
            <a:r>
              <a:rPr lang="en-US" sz="1551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Train Station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6210921" y="8563692"/>
            <a:ext cx="1416616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26 mins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5829379" y="8282831"/>
            <a:ext cx="369085" cy="473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36"/>
              </a:lnSpc>
            </a:pPr>
            <a:r>
              <a:rPr lang="en-US" sz="17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15</a:t>
            </a:r>
          </a:p>
          <a:p>
            <a:pPr algn="l">
              <a:lnSpc>
                <a:spcPts val="1836"/>
              </a:lnSpc>
            </a:pPr>
            <a:r>
              <a:rPr lang="en-US" sz="17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km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302854">
            <a:off x="16416225" y="7628381"/>
            <a:ext cx="2963768" cy="3270583"/>
            <a:chOff x="0" y="0"/>
            <a:chExt cx="3951690" cy="4360777"/>
          </a:xfrm>
        </p:grpSpPr>
        <p:sp>
          <p:nvSpPr>
            <p:cNvPr id="3" name="Freeform 3"/>
            <p:cNvSpPr/>
            <p:nvPr/>
          </p:nvSpPr>
          <p:spPr>
            <a:xfrm rot="-7302854">
              <a:off x="214683" y="3005265"/>
              <a:ext cx="1140829" cy="1140829"/>
            </a:xfrm>
            <a:custGeom>
              <a:avLst/>
              <a:gdLst/>
              <a:ahLst/>
              <a:cxnLst/>
              <a:rect l="l" t="t" r="r" b="b"/>
              <a:pathLst>
                <a:path w="1140829" h="1140829">
                  <a:moveTo>
                    <a:pt x="0" y="0"/>
                  </a:moveTo>
                  <a:lnTo>
                    <a:pt x="1140830" y="0"/>
                  </a:lnTo>
                  <a:lnTo>
                    <a:pt x="1140830" y="1140829"/>
                  </a:lnTo>
                  <a:lnTo>
                    <a:pt x="0" y="1140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93997" y="0"/>
              <a:ext cx="3157693" cy="3157693"/>
            </a:xfrm>
            <a:custGeom>
              <a:avLst/>
              <a:gdLst/>
              <a:ahLst/>
              <a:cxnLst/>
              <a:rect l="l" t="t" r="r" b="b"/>
              <a:pathLst>
                <a:path w="3157693" h="3157693">
                  <a:moveTo>
                    <a:pt x="0" y="0"/>
                  </a:moveTo>
                  <a:lnTo>
                    <a:pt x="3157693" y="0"/>
                  </a:lnTo>
                  <a:lnTo>
                    <a:pt x="3157693" y="3157693"/>
                  </a:lnTo>
                  <a:lnTo>
                    <a:pt x="0" y="3157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98909" y="3195185"/>
              <a:ext cx="652781" cy="652781"/>
            </a:xfrm>
            <a:custGeom>
              <a:avLst/>
              <a:gdLst/>
              <a:ahLst/>
              <a:cxnLst/>
              <a:rect l="l" t="t" r="r" b="b"/>
              <a:pathLst>
                <a:path w="652781" h="652781">
                  <a:moveTo>
                    <a:pt x="0" y="0"/>
                  </a:moveTo>
                  <a:lnTo>
                    <a:pt x="652781" y="0"/>
                  </a:lnTo>
                  <a:lnTo>
                    <a:pt x="652781" y="652781"/>
                  </a:lnTo>
                  <a:lnTo>
                    <a:pt x="0" y="652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6530319" y="-2050918"/>
            <a:ext cx="15178802" cy="1517880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5681854" y="-1402477"/>
            <a:ext cx="13881919" cy="1388191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 l="30000" r="-67000" b="9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-4380424" y="-751762"/>
            <a:ext cx="11279059" cy="1192977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12" name="Group 12"/>
          <p:cNvGrpSpPr/>
          <p:nvPr/>
        </p:nvGrpSpPr>
        <p:grpSpPr>
          <a:xfrm>
            <a:off x="8038093" y="2910574"/>
            <a:ext cx="373607" cy="37360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465593" y="5110069"/>
            <a:ext cx="373607" cy="37360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270893" y="6886759"/>
            <a:ext cx="373607" cy="3736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641695" y="8759313"/>
            <a:ext cx="373607" cy="37360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622986" y="581433"/>
            <a:ext cx="5079518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32"/>
              </a:lnSpc>
              <a:spcBef>
                <a:spcPct val="0"/>
              </a:spcBef>
            </a:pPr>
            <a:r>
              <a:rPr lang="en-US" sz="34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IP’S INFRASTRUCTURE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591800" y="77778"/>
            <a:ext cx="4718669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732"/>
              </a:lnSpc>
            </a:pPr>
            <a:r>
              <a:rPr lang="en-US" sz="34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CƠ SỞ HẠ TẦNG KCN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652564" y="2991542"/>
            <a:ext cx="9394515" cy="2782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35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Internal traffic roads: completed with asphalt concrete or cement concrete surface structure, load capacity H30. Right of ways: 20, 27, 29, 45, 65 meters; the main road of the IP is the 19B National Road, right of way: 80 meters.</a:t>
            </a:r>
          </a:p>
          <a:p>
            <a:pPr lvl="0" algn="just">
              <a:lnSpc>
                <a:spcPts val="3135"/>
              </a:lnSpc>
            </a:pPr>
            <a:endParaRPr lang="en-US" sz="2600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  <a:p>
            <a:pPr algn="just">
              <a:lnSpc>
                <a:spcPts val="3135"/>
              </a:lnSpc>
            </a:pPr>
            <a:endParaRPr lang="en-US" sz="2600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  <a:p>
            <a:pPr marL="0" lvl="0" indent="0" algn="just">
              <a:lnSpc>
                <a:spcPts val="3135"/>
              </a:lnSpc>
            </a:pPr>
            <a:endParaRPr lang="en-US" sz="2600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384337" y="1296457"/>
            <a:ext cx="9249627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35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Đường giao thông nội bộ: đã hoàn thiện với kết cấu mặt đường bê tông nhựa hoặc BTXM, tải trọng H30. Đường nội bộ KCN lộ giới: 20, 27, 29, 45, 65m; Đường trục chính của KCN là</a:t>
            </a:r>
            <a:r>
              <a:rPr lang="vi-VN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 </a:t>
            </a: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quốc lộ 19B có lộ giới: 80m.</a:t>
            </a:r>
          </a:p>
          <a:p>
            <a:pPr algn="just">
              <a:lnSpc>
                <a:spcPts val="3135"/>
              </a:lnSpc>
            </a:pPr>
            <a:endParaRPr lang="en-US" sz="2600">
              <a:solidFill>
                <a:srgbClr val="000000"/>
              </a:solidFill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Roboto Condense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913807" y="5372100"/>
            <a:ext cx="9678993" cy="809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5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Lighting systems are installed along the routes</a:t>
            </a:r>
            <a:r>
              <a:rPr lang="vi-VN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.</a:t>
            </a:r>
            <a:endParaRPr lang="en-US" sz="2600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  <a:p>
            <a:pPr marL="0" lvl="0" indent="0" algn="l">
              <a:lnSpc>
                <a:spcPts val="3135"/>
              </a:lnSpc>
            </a:pPr>
            <a:endParaRPr lang="en-US" sz="2600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869982" y="4833620"/>
            <a:ext cx="8970574" cy="862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35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Hệ thống điện chiếu sáng lắp đặt dọc theo các tuyến đường.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vi-VN" sz="2799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 lang="en-US" sz="2799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8685207" y="7124700"/>
            <a:ext cx="9678993" cy="1200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5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Trees account for 10.5% of the land area in the IP, creating ecological landscape and protecting the environment.</a:t>
            </a:r>
          </a:p>
          <a:p>
            <a:pPr marL="0" lvl="0" indent="0" algn="l">
              <a:lnSpc>
                <a:spcPts val="3135"/>
              </a:lnSpc>
            </a:pPr>
            <a:endParaRPr lang="en-US" sz="2799" b="1">
              <a:solidFill>
                <a:srgbClr val="004AAD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8763000" y="6302121"/>
            <a:ext cx="9249627" cy="120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7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Cây xanh chiếm 10,5% diện tích đất trong KCN, </a:t>
            </a:r>
          </a:p>
          <a:p>
            <a:pPr algn="l">
              <a:lnSpc>
                <a:spcPts val="3107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tạo cảnh quan sinh thái và bảo vệ môi trường.</a:t>
            </a:r>
          </a:p>
          <a:p>
            <a:pPr algn="l">
              <a:lnSpc>
                <a:spcPts val="3107"/>
              </a:lnSpc>
            </a:pPr>
            <a:endParaRPr lang="en-US" sz="2600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8038093" y="9131758"/>
            <a:ext cx="9678993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5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Rainwater collection pipes are installed along the roads </a:t>
            </a:r>
          </a:p>
          <a:p>
            <a:pPr>
              <a:lnSpc>
                <a:spcPts val="3135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in the IP.</a:t>
            </a:r>
          </a:p>
          <a:p>
            <a:pPr marL="0" lvl="0" indent="0" algn="l">
              <a:lnSpc>
                <a:spcPts val="3135"/>
              </a:lnSpc>
            </a:pPr>
            <a:endParaRPr lang="en-US" sz="2799" b="1">
              <a:solidFill>
                <a:srgbClr val="004AAD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8196774" y="8220252"/>
            <a:ext cx="9982081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07"/>
              </a:lnSpc>
            </a:pPr>
            <a:r>
              <a:rPr lang="en-US" sz="2799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Đường ống thu nước mưa được lắp đặt dọc theo các </a:t>
            </a:r>
          </a:p>
          <a:p>
            <a:pPr>
              <a:lnSpc>
                <a:spcPts val="3107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tuyến đường trong KCN. </a:t>
            </a:r>
          </a:p>
          <a:p>
            <a:pPr algn="l">
              <a:lnSpc>
                <a:spcPts val="3135"/>
              </a:lnSpc>
            </a:pPr>
            <a:endParaRPr lang="en-US" sz="2799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3773" y="116901"/>
            <a:ext cx="911799" cy="911799"/>
          </a:xfrm>
          <a:custGeom>
            <a:avLst/>
            <a:gdLst/>
            <a:ahLst/>
            <a:cxnLst/>
            <a:rect l="l" t="t" r="r" b="b"/>
            <a:pathLst>
              <a:path w="911799" h="911799">
                <a:moveTo>
                  <a:pt x="0" y="0"/>
                </a:moveTo>
                <a:lnTo>
                  <a:pt x="911800" y="0"/>
                </a:lnTo>
                <a:lnTo>
                  <a:pt x="911800" y="911799"/>
                </a:lnTo>
                <a:lnTo>
                  <a:pt x="0" y="911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213997" y="4347964"/>
            <a:ext cx="5841799" cy="5310239"/>
            <a:chOff x="0" y="0"/>
            <a:chExt cx="1554321" cy="14128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54321" cy="1412889"/>
            </a:xfrm>
            <a:custGeom>
              <a:avLst/>
              <a:gdLst/>
              <a:ahLst/>
              <a:cxnLst/>
              <a:rect l="l" t="t" r="r" b="b"/>
              <a:pathLst>
                <a:path w="1554321" h="1412889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54577"/>
                  </a:lnTo>
                  <a:cubicBezTo>
                    <a:pt x="1554321" y="1370043"/>
                    <a:pt x="1548177" y="1384874"/>
                    <a:pt x="1537241" y="1395810"/>
                  </a:cubicBezTo>
                  <a:cubicBezTo>
                    <a:pt x="1526306" y="1406746"/>
                    <a:pt x="1511474" y="1412889"/>
                    <a:pt x="1496009" y="1412889"/>
                  </a:cubicBezTo>
                  <a:lnTo>
                    <a:pt x="58312" y="1412889"/>
                  </a:lnTo>
                  <a:cubicBezTo>
                    <a:pt x="42846" y="1412889"/>
                    <a:pt x="28015" y="1406746"/>
                    <a:pt x="17079" y="1395810"/>
                  </a:cubicBezTo>
                  <a:cubicBezTo>
                    <a:pt x="6144" y="1384874"/>
                    <a:pt x="0" y="1370043"/>
                    <a:pt x="0" y="1354577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54321" cy="1450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302854">
            <a:off x="16941243" y="8569993"/>
            <a:ext cx="2368270" cy="2368270"/>
          </a:xfrm>
          <a:custGeom>
            <a:avLst/>
            <a:gdLst/>
            <a:ahLst/>
            <a:cxnLst/>
            <a:rect l="l" t="t" r="r" b="b"/>
            <a:pathLst>
              <a:path w="2368270" h="2368270">
                <a:moveTo>
                  <a:pt x="0" y="0"/>
                </a:moveTo>
                <a:lnTo>
                  <a:pt x="2368269" y="0"/>
                </a:lnTo>
                <a:lnTo>
                  <a:pt x="2368269" y="2368270"/>
                </a:lnTo>
                <a:lnTo>
                  <a:pt x="0" y="2368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302854">
            <a:off x="16147307" y="9542470"/>
            <a:ext cx="489586" cy="489586"/>
          </a:xfrm>
          <a:custGeom>
            <a:avLst/>
            <a:gdLst/>
            <a:ahLst/>
            <a:cxnLst/>
            <a:rect l="l" t="t" r="r" b="b"/>
            <a:pathLst>
              <a:path w="489586" h="489586">
                <a:moveTo>
                  <a:pt x="0" y="0"/>
                </a:moveTo>
                <a:lnTo>
                  <a:pt x="489586" y="0"/>
                </a:lnTo>
                <a:lnTo>
                  <a:pt x="489586" y="489585"/>
                </a:lnTo>
                <a:lnTo>
                  <a:pt x="0" y="4895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224860" y="4347964"/>
            <a:ext cx="5841799" cy="5310239"/>
            <a:chOff x="0" y="0"/>
            <a:chExt cx="1554321" cy="14128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4321" cy="1412889"/>
            </a:xfrm>
            <a:custGeom>
              <a:avLst/>
              <a:gdLst/>
              <a:ahLst/>
              <a:cxnLst/>
              <a:rect l="l" t="t" r="r" b="b"/>
              <a:pathLst>
                <a:path w="1554321" h="1412889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54577"/>
                  </a:lnTo>
                  <a:cubicBezTo>
                    <a:pt x="1554321" y="1370043"/>
                    <a:pt x="1548177" y="1384874"/>
                    <a:pt x="1537241" y="1395810"/>
                  </a:cubicBezTo>
                  <a:cubicBezTo>
                    <a:pt x="1526306" y="1406746"/>
                    <a:pt x="1511474" y="1412889"/>
                    <a:pt x="1496009" y="1412889"/>
                  </a:cubicBezTo>
                  <a:lnTo>
                    <a:pt x="58312" y="1412889"/>
                  </a:lnTo>
                  <a:cubicBezTo>
                    <a:pt x="42846" y="1412889"/>
                    <a:pt x="28015" y="1406746"/>
                    <a:pt x="17079" y="1395810"/>
                  </a:cubicBezTo>
                  <a:cubicBezTo>
                    <a:pt x="6144" y="1384874"/>
                    <a:pt x="0" y="1370043"/>
                    <a:pt x="0" y="1354577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554321" cy="1450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2204" y="4347964"/>
            <a:ext cx="5841799" cy="5310239"/>
            <a:chOff x="0" y="0"/>
            <a:chExt cx="1554321" cy="14128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321" cy="1412889"/>
            </a:xfrm>
            <a:custGeom>
              <a:avLst/>
              <a:gdLst/>
              <a:ahLst/>
              <a:cxnLst/>
              <a:rect l="l" t="t" r="r" b="b"/>
              <a:pathLst>
                <a:path w="1554321" h="1412889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54577"/>
                  </a:lnTo>
                  <a:cubicBezTo>
                    <a:pt x="1554321" y="1370043"/>
                    <a:pt x="1548177" y="1384874"/>
                    <a:pt x="1537241" y="1395810"/>
                  </a:cubicBezTo>
                  <a:cubicBezTo>
                    <a:pt x="1526306" y="1406746"/>
                    <a:pt x="1511474" y="1412889"/>
                    <a:pt x="1496009" y="1412889"/>
                  </a:cubicBezTo>
                  <a:lnTo>
                    <a:pt x="58312" y="1412889"/>
                  </a:lnTo>
                  <a:cubicBezTo>
                    <a:pt x="42846" y="1412889"/>
                    <a:pt x="28015" y="1406746"/>
                    <a:pt x="17079" y="1395810"/>
                  </a:cubicBezTo>
                  <a:cubicBezTo>
                    <a:pt x="6144" y="1384874"/>
                    <a:pt x="0" y="1370043"/>
                    <a:pt x="0" y="1354577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54321" cy="1450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2204" y="2971700"/>
            <a:ext cx="5849781" cy="3133474"/>
            <a:chOff x="0" y="0"/>
            <a:chExt cx="11854609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853276" cy="6350000"/>
            </a:xfrm>
            <a:custGeom>
              <a:avLst/>
              <a:gdLst/>
              <a:ahLst/>
              <a:cxnLst/>
              <a:rect l="l" t="t" r="r" b="b"/>
              <a:pathLst>
                <a:path w="11853276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46721" y="0"/>
                    <a:pt x="552122" y="0"/>
                  </a:cubicBezTo>
                  <a:lnTo>
                    <a:pt x="11301154" y="0"/>
                  </a:lnTo>
                  <a:cubicBezTo>
                    <a:pt x="11606554" y="0"/>
                    <a:pt x="11853276" y="234950"/>
                    <a:pt x="11853276" y="525780"/>
                  </a:cubicBezTo>
                  <a:lnTo>
                    <a:pt x="11853276" y="5822950"/>
                  </a:lnTo>
                  <a:cubicBezTo>
                    <a:pt x="11853276" y="6113780"/>
                    <a:pt x="11606554" y="6348730"/>
                    <a:pt x="11301154" y="6348730"/>
                  </a:cubicBezTo>
                  <a:lnTo>
                    <a:pt x="552122" y="6348730"/>
                  </a:lnTo>
                  <a:cubicBezTo>
                    <a:pt x="248055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124116" b="-55938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6224860" y="2971700"/>
            <a:ext cx="5841799" cy="3133474"/>
            <a:chOff x="0" y="0"/>
            <a:chExt cx="11838434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837102" cy="6350000"/>
            </a:xfrm>
            <a:custGeom>
              <a:avLst/>
              <a:gdLst/>
              <a:ahLst/>
              <a:cxnLst/>
              <a:rect l="l" t="t" r="r" b="b"/>
              <a:pathLst>
                <a:path w="11837102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46384" y="0"/>
                    <a:pt x="551368" y="0"/>
                  </a:cubicBezTo>
                  <a:lnTo>
                    <a:pt x="11285735" y="0"/>
                  </a:lnTo>
                  <a:cubicBezTo>
                    <a:pt x="11590718" y="0"/>
                    <a:pt x="11837102" y="234950"/>
                    <a:pt x="11837102" y="525780"/>
                  </a:cubicBezTo>
                  <a:lnTo>
                    <a:pt x="11837102" y="5822950"/>
                  </a:lnTo>
                  <a:cubicBezTo>
                    <a:pt x="11837102" y="6113780"/>
                    <a:pt x="11590718" y="6348730"/>
                    <a:pt x="11285735" y="6348730"/>
                  </a:cubicBezTo>
                  <a:lnTo>
                    <a:pt x="551368" y="6348730"/>
                  </a:lnTo>
                  <a:cubicBezTo>
                    <a:pt x="247716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2438" b="-2438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2213997" y="2970036"/>
            <a:ext cx="5841799" cy="3133474"/>
            <a:chOff x="0" y="0"/>
            <a:chExt cx="11838434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837102" cy="6350000"/>
            </a:xfrm>
            <a:custGeom>
              <a:avLst/>
              <a:gdLst/>
              <a:ahLst/>
              <a:cxnLst/>
              <a:rect l="l" t="t" r="r" b="b"/>
              <a:pathLst>
                <a:path w="11837102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46384" y="0"/>
                    <a:pt x="551368" y="0"/>
                  </a:cubicBezTo>
                  <a:lnTo>
                    <a:pt x="11285735" y="0"/>
                  </a:lnTo>
                  <a:cubicBezTo>
                    <a:pt x="11590718" y="0"/>
                    <a:pt x="11837102" y="234950"/>
                    <a:pt x="11837102" y="525780"/>
                  </a:cubicBezTo>
                  <a:lnTo>
                    <a:pt x="11837102" y="5822950"/>
                  </a:lnTo>
                  <a:cubicBezTo>
                    <a:pt x="11837102" y="6113780"/>
                    <a:pt x="11590718" y="6348730"/>
                    <a:pt x="11285735" y="6348730"/>
                  </a:cubicBezTo>
                  <a:lnTo>
                    <a:pt x="551368" y="6348730"/>
                  </a:lnTo>
                  <a:cubicBezTo>
                    <a:pt x="247716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31595" r="-7039" b="-1211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988213" y="355313"/>
            <a:ext cx="9366662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189D6"/>
                </a:solidFill>
                <a:latin typeface="Poppins Bold"/>
                <a:ea typeface="Poppins Bold"/>
                <a:cs typeface="Poppins Bold"/>
                <a:sym typeface="Poppins Bold"/>
              </a:rPr>
              <a:t>SAI GON - NHON HOI INDUSTRIAL PARK CORPORATION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78861" y="2406071"/>
            <a:ext cx="4015899" cy="456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Electricity system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37704" y="1982689"/>
            <a:ext cx="3030797" cy="456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Hệ thống cấp điện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06137" y="2405501"/>
            <a:ext cx="2433263" cy="456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Water system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52925" y="2016133"/>
            <a:ext cx="3185668" cy="45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Hệ thống cấp nước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696758" y="2400708"/>
            <a:ext cx="5763261" cy="456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Wastewater treatment system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129188" y="2019708"/>
            <a:ext cx="4331474" cy="45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Hệ thống xử lý nước thải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04800" y="7830546"/>
            <a:ext cx="5706949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23"/>
              </a:lnSpc>
            </a:pPr>
            <a:r>
              <a:rPr lang="en-US" sz="2600" b="1">
                <a:solidFill>
                  <a:srgbClr val="FDFDF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Stable power supply from the national grid (220KV). </a:t>
            </a:r>
          </a:p>
          <a:p>
            <a:pPr algn="l">
              <a:lnSpc>
                <a:spcPts val="3023"/>
              </a:lnSpc>
            </a:pPr>
            <a:r>
              <a:rPr lang="en-US" sz="2600" b="1">
                <a:solidFill>
                  <a:srgbClr val="FDFDF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Nhon Hoi 110/22KV transformer station with a capacity of 2x63 MVA.</a:t>
            </a:r>
          </a:p>
          <a:p>
            <a:pPr algn="l">
              <a:lnSpc>
                <a:spcPts val="3023"/>
              </a:lnSpc>
            </a:pPr>
            <a:endParaRPr lang="en-US" sz="2600" b="1">
              <a:solidFill>
                <a:srgbClr val="FDFDF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04800" y="5869195"/>
            <a:ext cx="5621882" cy="2303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3"/>
              </a:lnSpc>
            </a:pPr>
            <a:endParaRPr/>
          </a:p>
          <a:p>
            <a:pPr algn="l">
              <a:lnSpc>
                <a:spcPts val="3023"/>
              </a:lnSpc>
            </a:pPr>
            <a:r>
              <a:rPr lang="en-US" sz="2600">
                <a:solidFill>
                  <a:srgbClr val="FDFDFD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Nguồn điện ổn định từ điện lưới quốc gia 220KV. </a:t>
            </a:r>
          </a:p>
          <a:p>
            <a:pPr algn="l">
              <a:lnSpc>
                <a:spcPts val="3023"/>
              </a:lnSpc>
            </a:pPr>
            <a:r>
              <a:rPr lang="en-US" sz="2600">
                <a:solidFill>
                  <a:srgbClr val="FDFDFD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Trạm biến áp 110/22kV Nhơn Hội công suất 2x63 MVA.</a:t>
            </a:r>
          </a:p>
          <a:p>
            <a:pPr algn="l">
              <a:lnSpc>
                <a:spcPts val="3023"/>
              </a:lnSpc>
            </a:pPr>
            <a:endParaRPr lang="en-US" sz="2699">
              <a:solidFill>
                <a:srgbClr val="FDFDF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298635" y="7830546"/>
            <a:ext cx="5768024" cy="1541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3"/>
              </a:lnSpc>
              <a:spcBef>
                <a:spcPct val="0"/>
              </a:spcBef>
            </a:pPr>
            <a:r>
              <a:rPr lang="en-US" sz="2600" b="1">
                <a:solidFill>
                  <a:srgbClr val="FDFDF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The water supply pipes of the IP extend to the factory’s fence.</a:t>
            </a:r>
          </a:p>
          <a:p>
            <a:pPr marL="0" lvl="0" indent="0" algn="l">
              <a:lnSpc>
                <a:spcPts val="3023"/>
              </a:lnSpc>
              <a:spcBef>
                <a:spcPct val="0"/>
              </a:spcBef>
            </a:pPr>
            <a:r>
              <a:rPr lang="en-US" sz="2600" b="1">
                <a:solidFill>
                  <a:srgbClr val="FDFDF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Capacity: 12.000 m3/day&amp;night</a:t>
            </a:r>
          </a:p>
          <a:p>
            <a:pPr marL="0" lvl="0" indent="0" algn="l">
              <a:lnSpc>
                <a:spcPts val="3023"/>
              </a:lnSpc>
              <a:spcBef>
                <a:spcPct val="0"/>
              </a:spcBef>
            </a:pPr>
            <a:endParaRPr lang="en-US" sz="2699" b="1" u="none" strike="noStrike">
              <a:solidFill>
                <a:srgbClr val="FDFDFD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324600" y="6250195"/>
            <a:ext cx="5763261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ts val="3023"/>
              </a:lnSpc>
              <a:spcBef>
                <a:spcPct val="0"/>
              </a:spcBef>
            </a:pPr>
            <a:r>
              <a:rPr lang="en-US" sz="2600">
                <a:solidFill>
                  <a:srgbClr val="FDFDFD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Đường ống cấp nước đến chân hàng rào lô đất của NĐT.</a:t>
            </a:r>
          </a:p>
          <a:p>
            <a:pPr lvl="0" indent="0">
              <a:lnSpc>
                <a:spcPts val="3023"/>
              </a:lnSpc>
              <a:spcBef>
                <a:spcPct val="0"/>
              </a:spcBef>
            </a:pPr>
            <a:r>
              <a:rPr lang="en-US" sz="2600">
                <a:solidFill>
                  <a:srgbClr val="FDFDFD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Công suất cấp nước: 12.000 m3/ngày đêm.</a:t>
            </a:r>
          </a:p>
          <a:p>
            <a:pPr marL="0" lvl="0" indent="0" algn="l">
              <a:lnSpc>
                <a:spcPts val="3023"/>
              </a:lnSpc>
              <a:spcBef>
                <a:spcPct val="0"/>
              </a:spcBef>
            </a:pPr>
            <a:endParaRPr lang="en-US" sz="2600" b="1">
              <a:solidFill>
                <a:srgbClr val="FDFDF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250556" y="7810500"/>
            <a:ext cx="5768024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3"/>
              </a:lnSpc>
              <a:spcBef>
                <a:spcPct val="0"/>
              </a:spcBef>
            </a:pPr>
            <a:r>
              <a:rPr lang="en-US" sz="2500" b="1">
                <a:solidFill>
                  <a:srgbClr val="FDFDF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The factory's wastewater is collected and brought to centralized treatment at the IP Wastewater Treatment Plant.</a:t>
            </a:r>
          </a:p>
          <a:p>
            <a:pPr>
              <a:lnSpc>
                <a:spcPts val="3023"/>
              </a:lnSpc>
              <a:spcBef>
                <a:spcPct val="0"/>
              </a:spcBef>
            </a:pPr>
            <a:r>
              <a:rPr lang="en-US" sz="2500" b="1">
                <a:solidFill>
                  <a:srgbClr val="FDFDF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Capacity: 8.000 m3/ day&amp;night</a:t>
            </a:r>
          </a:p>
          <a:p>
            <a:pPr marL="0" lvl="0" indent="0" algn="l">
              <a:lnSpc>
                <a:spcPts val="3023"/>
              </a:lnSpc>
              <a:spcBef>
                <a:spcPct val="0"/>
              </a:spcBef>
            </a:pPr>
            <a:endParaRPr lang="en-US" sz="2500" b="1" u="none" strike="noStrike">
              <a:solidFill>
                <a:srgbClr val="FDFDFD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2295096" y="6239042"/>
            <a:ext cx="5763261" cy="1952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3"/>
              </a:lnSpc>
              <a:spcBef>
                <a:spcPct val="0"/>
              </a:spcBef>
            </a:pPr>
            <a:r>
              <a:rPr lang="en-US" sz="2600">
                <a:solidFill>
                  <a:srgbClr val="FDFDFD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Nước thải nhà máy được thu gom và đưa về xử lý tập trung tại Nhà máy xử lý nước thải KCN.</a:t>
            </a:r>
          </a:p>
          <a:p>
            <a:pPr>
              <a:lnSpc>
                <a:spcPts val="3023"/>
              </a:lnSpc>
              <a:spcBef>
                <a:spcPct val="0"/>
              </a:spcBef>
            </a:pPr>
            <a:r>
              <a:rPr lang="en-US" sz="2600">
                <a:solidFill>
                  <a:srgbClr val="FDFDFD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Công suất xử lý: 8.000 m3/ngày đêm</a:t>
            </a:r>
          </a:p>
          <a:p>
            <a:pPr algn="l">
              <a:lnSpc>
                <a:spcPts val="3374"/>
              </a:lnSpc>
            </a:pPr>
            <a:endParaRPr lang="en-US" sz="2699">
              <a:solidFill>
                <a:srgbClr val="FDFDF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C26E9EF2-8DFC-4820-B17C-4C6D389D1F04}"/>
              </a:ext>
            </a:extLst>
          </p:cNvPr>
          <p:cNvSpPr txBox="1"/>
          <p:nvPr/>
        </p:nvSpPr>
        <p:spPr>
          <a:xfrm>
            <a:off x="6807682" y="1262248"/>
            <a:ext cx="5079518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32"/>
              </a:lnSpc>
              <a:spcBef>
                <a:spcPct val="0"/>
              </a:spcBef>
            </a:pPr>
            <a:r>
              <a:rPr lang="en-US" sz="34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IP’S INFRASTRUCTURE</a:t>
            </a: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F9F9ED93-B36B-4946-8881-BFB819DDDE47}"/>
              </a:ext>
            </a:extLst>
          </p:cNvPr>
          <p:cNvSpPr txBox="1"/>
          <p:nvPr/>
        </p:nvSpPr>
        <p:spPr>
          <a:xfrm>
            <a:off x="6784666" y="758593"/>
            <a:ext cx="4718669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732"/>
              </a:lnSpc>
            </a:pPr>
            <a:r>
              <a:rPr lang="en-US" sz="3400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CƠ SỞ HẠ TẦNG KCN</a:t>
            </a:r>
          </a:p>
        </p:txBody>
      </p:sp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7302854">
            <a:off x="16416225" y="7628381"/>
            <a:ext cx="2963768" cy="3270583"/>
            <a:chOff x="0" y="0"/>
            <a:chExt cx="3951690" cy="4360777"/>
          </a:xfrm>
        </p:grpSpPr>
        <p:sp>
          <p:nvSpPr>
            <p:cNvPr id="9" name="Freeform 9"/>
            <p:cNvSpPr/>
            <p:nvPr/>
          </p:nvSpPr>
          <p:spPr>
            <a:xfrm rot="-7302854">
              <a:off x="214683" y="3005265"/>
              <a:ext cx="1140829" cy="1140829"/>
            </a:xfrm>
            <a:custGeom>
              <a:avLst/>
              <a:gdLst/>
              <a:ahLst/>
              <a:cxnLst/>
              <a:rect l="l" t="t" r="r" b="b"/>
              <a:pathLst>
                <a:path w="1140829" h="1140829">
                  <a:moveTo>
                    <a:pt x="0" y="0"/>
                  </a:moveTo>
                  <a:lnTo>
                    <a:pt x="1140830" y="0"/>
                  </a:lnTo>
                  <a:lnTo>
                    <a:pt x="1140830" y="1140829"/>
                  </a:lnTo>
                  <a:lnTo>
                    <a:pt x="0" y="1140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93997" y="0"/>
              <a:ext cx="3157693" cy="3157693"/>
            </a:xfrm>
            <a:custGeom>
              <a:avLst/>
              <a:gdLst/>
              <a:ahLst/>
              <a:cxnLst/>
              <a:rect l="l" t="t" r="r" b="b"/>
              <a:pathLst>
                <a:path w="3157693" h="3157693">
                  <a:moveTo>
                    <a:pt x="0" y="0"/>
                  </a:moveTo>
                  <a:lnTo>
                    <a:pt x="3157693" y="0"/>
                  </a:lnTo>
                  <a:lnTo>
                    <a:pt x="3157693" y="3157693"/>
                  </a:lnTo>
                  <a:lnTo>
                    <a:pt x="0" y="3157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298909" y="3195185"/>
              <a:ext cx="652781" cy="652781"/>
            </a:xfrm>
            <a:custGeom>
              <a:avLst/>
              <a:gdLst/>
              <a:ahLst/>
              <a:cxnLst/>
              <a:rect l="l" t="t" r="r" b="b"/>
              <a:pathLst>
                <a:path w="652781" h="652781">
                  <a:moveTo>
                    <a:pt x="0" y="0"/>
                  </a:moveTo>
                  <a:lnTo>
                    <a:pt x="652781" y="0"/>
                  </a:lnTo>
                  <a:lnTo>
                    <a:pt x="652781" y="652781"/>
                  </a:lnTo>
                  <a:lnTo>
                    <a:pt x="0" y="652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843773" y="116901"/>
            <a:ext cx="911799" cy="911799"/>
          </a:xfrm>
          <a:custGeom>
            <a:avLst/>
            <a:gdLst/>
            <a:ahLst/>
            <a:cxnLst/>
            <a:rect l="l" t="t" r="r" b="b"/>
            <a:pathLst>
              <a:path w="911799" h="911799">
                <a:moveTo>
                  <a:pt x="0" y="0"/>
                </a:moveTo>
                <a:lnTo>
                  <a:pt x="911800" y="0"/>
                </a:lnTo>
                <a:lnTo>
                  <a:pt x="911800" y="911799"/>
                </a:lnTo>
                <a:lnTo>
                  <a:pt x="0" y="911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8213" y="355313"/>
            <a:ext cx="9366662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189D6"/>
                </a:solidFill>
                <a:latin typeface="Poppins Bold"/>
                <a:ea typeface="Poppins Bold"/>
                <a:cs typeface="Poppins Bold"/>
                <a:sym typeface="Poppins Bold"/>
              </a:rPr>
              <a:t>SAI GON - NHON HOI INDUSTRIAL PARK CORPORATION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B580B3F-50A7-46DF-837D-66F0414EE236}"/>
              </a:ext>
            </a:extLst>
          </p:cNvPr>
          <p:cNvGrpSpPr/>
          <p:nvPr/>
        </p:nvGrpSpPr>
        <p:grpSpPr>
          <a:xfrm>
            <a:off x="745634" y="3192368"/>
            <a:ext cx="4070294" cy="4070495"/>
            <a:chOff x="2433424" y="2263192"/>
            <a:chExt cx="4070294" cy="4070495"/>
          </a:xfrm>
          <a:solidFill>
            <a:srgbClr val="0077CD"/>
          </a:solidFill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8142D67-F701-4F30-8888-8E3681A34176}"/>
                </a:ext>
              </a:extLst>
            </p:cNvPr>
            <p:cNvSpPr/>
            <p:nvPr/>
          </p:nvSpPr>
          <p:spPr>
            <a:xfrm>
              <a:off x="2433424" y="2263192"/>
              <a:ext cx="4070294" cy="4070495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Oval 4">
              <a:extLst>
                <a:ext uri="{FF2B5EF4-FFF2-40B4-BE49-F238E27FC236}">
                  <a16:creationId xmlns:a16="http://schemas.microsoft.com/office/drawing/2014/main" id="{701E95F0-FDFA-4C5D-AB81-512573C72D81}"/>
                </a:ext>
              </a:extLst>
            </p:cNvPr>
            <p:cNvSpPr txBox="1"/>
            <p:nvPr/>
          </p:nvSpPr>
          <p:spPr>
            <a:xfrm>
              <a:off x="3029505" y="2859302"/>
              <a:ext cx="2878132" cy="28782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 err="1">
                  <a:latin typeface="Arial" panose="020B0604020202020204" pitchFamily="34" charset="0"/>
                  <a:ea typeface="Roboto Condensed" pitchFamily="2" charset="0"/>
                  <a:cs typeface="Arial" panose="020B0604020202020204" pitchFamily="34" charset="0"/>
                </a:rPr>
                <a:t>Dịch</a:t>
              </a:r>
              <a:r>
                <a:rPr lang="en-US" sz="3400" kern="1200" dirty="0">
                  <a:latin typeface="Arial" panose="020B0604020202020204" pitchFamily="34" charset="0"/>
                  <a:ea typeface="Roboto Condensed" pitchFamily="2" charset="0"/>
                  <a:cs typeface="Arial" panose="020B0604020202020204" pitchFamily="34" charset="0"/>
                </a:rPr>
                <a:t> </a:t>
              </a:r>
              <a:r>
                <a:rPr lang="en-US" sz="3400" kern="1200" dirty="0" err="1">
                  <a:latin typeface="Arial" panose="020B0604020202020204" pitchFamily="34" charset="0"/>
                  <a:ea typeface="Roboto Condensed" pitchFamily="2" charset="0"/>
                  <a:cs typeface="Arial" panose="020B0604020202020204" pitchFamily="34" charset="0"/>
                </a:rPr>
                <a:t>vụ</a:t>
              </a:r>
              <a:r>
                <a:rPr lang="en-US" sz="3400" kern="1200" dirty="0">
                  <a:latin typeface="Arial" panose="020B0604020202020204" pitchFamily="34" charset="0"/>
                  <a:ea typeface="Roboto Condensed" pitchFamily="2" charset="0"/>
                  <a:cs typeface="Arial" panose="020B0604020202020204" pitchFamily="34" charset="0"/>
                </a:rPr>
                <a:t> KCN</a:t>
              </a:r>
            </a:p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b="1" kern="1200" dirty="0">
                  <a:latin typeface="Arial" panose="020B0604020202020204" pitchFamily="34" charset="0"/>
                  <a:ea typeface="Roboto Condensed" pitchFamily="2" charset="0"/>
                  <a:cs typeface="Arial" panose="020B0604020202020204" pitchFamily="34" charset="0"/>
                </a:rPr>
                <a:t>IP’S SERVICES</a:t>
              </a:r>
            </a:p>
          </p:txBody>
        </p:sp>
      </p:grpSp>
      <p:sp>
        <p:nvSpPr>
          <p:cNvPr id="41" name="Block Arc 40">
            <a:extLst>
              <a:ext uri="{FF2B5EF4-FFF2-40B4-BE49-F238E27FC236}">
                <a16:creationId xmlns:a16="http://schemas.microsoft.com/office/drawing/2014/main" id="{FAD05BAE-A123-49F4-9A34-7269583CE27A}"/>
              </a:ext>
            </a:extLst>
          </p:cNvPr>
          <p:cNvSpPr/>
          <p:nvPr/>
        </p:nvSpPr>
        <p:spPr>
          <a:xfrm>
            <a:off x="-1450973" y="866871"/>
            <a:ext cx="8205041" cy="8553258"/>
          </a:xfrm>
          <a:prstGeom prst="blockArc">
            <a:avLst>
              <a:gd name="adj1" fmla="val 17527788"/>
              <a:gd name="adj2" fmla="val 4119114"/>
              <a:gd name="adj3" fmla="val 5750"/>
            </a:avLst>
          </a:prstGeom>
          <a:solidFill>
            <a:srgbClr val="0077C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D04270C-B9F7-4754-AB9A-C94B68882528}"/>
              </a:ext>
            </a:extLst>
          </p:cNvPr>
          <p:cNvSpPr/>
          <p:nvPr/>
        </p:nvSpPr>
        <p:spPr>
          <a:xfrm>
            <a:off x="4808621" y="1649844"/>
            <a:ext cx="2180471" cy="218108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26F3D88-F78C-4A2E-AA7F-699926D28E3F}"/>
              </a:ext>
            </a:extLst>
          </p:cNvPr>
          <p:cNvSpPr/>
          <p:nvPr/>
        </p:nvSpPr>
        <p:spPr>
          <a:xfrm>
            <a:off x="5530996" y="4131515"/>
            <a:ext cx="2180471" cy="218108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000" r="-3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8DD59D0-0B3E-4C41-9177-A0D0005BFD6B}"/>
              </a:ext>
            </a:extLst>
          </p:cNvPr>
          <p:cNvSpPr/>
          <p:nvPr/>
        </p:nvSpPr>
        <p:spPr>
          <a:xfrm>
            <a:off x="4660327" y="6659051"/>
            <a:ext cx="2180471" cy="218108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F71329E-69D7-4DFE-9112-06517885FD0E}"/>
              </a:ext>
            </a:extLst>
          </p:cNvPr>
          <p:cNvSpPr txBox="1"/>
          <p:nvPr/>
        </p:nvSpPr>
        <p:spPr>
          <a:xfrm>
            <a:off x="7832234" y="5202220"/>
            <a:ext cx="7377341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</a:rPr>
              <a:t>24/7 industrial park security team on duty </a:t>
            </a:r>
            <a:endParaRPr lang="en-US" sz="2799" b="1" dirty="0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AB23D8-F3B0-4D22-A3CC-0DF7812B03DA}"/>
              </a:ext>
            </a:extLst>
          </p:cNvPr>
          <p:cNvSpPr txBox="1"/>
          <p:nvPr/>
        </p:nvSpPr>
        <p:spPr>
          <a:xfrm>
            <a:off x="7093692" y="2166116"/>
            <a:ext cx="5479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ea typeface="Roboto Condensed" pitchFamily="2" charset="0"/>
                <a:sym typeface="Wingdings 2" panose="05020102010507070707" pitchFamily="18" charset="2"/>
              </a:rPr>
              <a:t>Đã </a:t>
            </a:r>
            <a:r>
              <a:rPr lang="en-US" sz="2800" dirty="0" err="1">
                <a:ea typeface="Roboto Condensed" pitchFamily="2" charset="0"/>
              </a:rPr>
              <a:t>trang</a:t>
            </a:r>
            <a:r>
              <a:rPr lang="en-US" sz="2800" dirty="0">
                <a:ea typeface="Roboto Condensed" pitchFamily="2" charset="0"/>
              </a:rPr>
              <a:t> </a:t>
            </a:r>
            <a:r>
              <a:rPr lang="en-US" sz="2800" dirty="0" err="1">
                <a:ea typeface="Roboto Condensed" pitchFamily="2" charset="0"/>
              </a:rPr>
              <a:t>bị</a:t>
            </a:r>
            <a:r>
              <a:rPr lang="en-US" sz="2800" dirty="0">
                <a:ea typeface="Roboto Condensed" pitchFamily="2" charset="0"/>
              </a:rPr>
              <a:t> </a:t>
            </a:r>
            <a:r>
              <a:rPr lang="en-US" sz="2800" dirty="0" err="1">
                <a:ea typeface="Roboto Condensed" pitchFamily="2" charset="0"/>
              </a:rPr>
              <a:t>xe</a:t>
            </a:r>
            <a:r>
              <a:rPr lang="en-US" sz="2800" dirty="0">
                <a:ea typeface="Roboto Condensed" pitchFamily="2" charset="0"/>
              </a:rPr>
              <a:t> PCCC </a:t>
            </a:r>
            <a:r>
              <a:rPr lang="en-US" sz="2800" dirty="0" err="1">
                <a:ea typeface="Roboto Condensed" pitchFamily="2" charset="0"/>
              </a:rPr>
              <a:t>chuyên</a:t>
            </a:r>
            <a:r>
              <a:rPr lang="en-US" sz="2800" dirty="0">
                <a:ea typeface="Roboto Condensed" pitchFamily="2" charset="0"/>
              </a:rPr>
              <a:t> </a:t>
            </a:r>
            <a:r>
              <a:rPr lang="en-US" sz="2800" dirty="0" err="1">
                <a:ea typeface="Roboto Condensed" pitchFamily="2" charset="0"/>
              </a:rPr>
              <a:t>dụng</a:t>
            </a:r>
            <a:endParaRPr lang="en-US" sz="2800" dirty="0">
              <a:ea typeface="Roboto Condensed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5101496-1282-4575-A757-2F3B2BA38806}"/>
              </a:ext>
            </a:extLst>
          </p:cNvPr>
          <p:cNvSpPr txBox="1"/>
          <p:nvPr/>
        </p:nvSpPr>
        <p:spPr>
          <a:xfrm>
            <a:off x="7093692" y="2683680"/>
            <a:ext cx="10154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99" b="1" dirty="0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</a:rPr>
              <a:t>Equipped with specialized fire-fighting vehicles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61B2D2-A118-4744-A269-EE55418BD308}"/>
              </a:ext>
            </a:extLst>
          </p:cNvPr>
          <p:cNvSpPr txBox="1"/>
          <p:nvPr/>
        </p:nvSpPr>
        <p:spPr>
          <a:xfrm>
            <a:off x="7808024" y="4707932"/>
            <a:ext cx="8787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70C0"/>
                </a:solidFill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vi-VN" dirty="0">
                <a:solidFill>
                  <a:schemeClr val="tx1"/>
                </a:solidFill>
                <a:latin typeface="+mn-lt"/>
                <a:sym typeface="Wingdings 2" panose="05020102010507070707" pitchFamily="18" charset="2"/>
              </a:rPr>
              <a:t>Có Đội ngũ bảo vệ túc trực KCN 24/7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F6999E-CAD8-47FE-812B-6CB8BD4F81A1}"/>
              </a:ext>
            </a:extLst>
          </p:cNvPr>
          <p:cNvSpPr txBox="1"/>
          <p:nvPr/>
        </p:nvSpPr>
        <p:spPr>
          <a:xfrm>
            <a:off x="7031058" y="7045067"/>
            <a:ext cx="95480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2800" dirty="0">
                <a:latin typeface="Arial" panose="020B0604020202020204" pitchFamily="34" charset="0"/>
                <a:ea typeface="Roboto Condensed" pitchFamily="2" charset="0"/>
                <a:cs typeface="Arial" panose="020B0604020202020204" pitchFamily="34" charset="0"/>
                <a:sym typeface="Wingdings 2" panose="05020102010507070707" pitchFamily="18" charset="2"/>
              </a:rPr>
              <a:t>Hệ thống thông tin di động và internet trong KCN đảm bảo</a:t>
            </a:r>
          </a:p>
          <a:p>
            <a:r>
              <a:rPr lang="nn-NO" sz="2800" dirty="0">
                <a:latin typeface="Arial" panose="020B0604020202020204" pitchFamily="34" charset="0"/>
                <a:ea typeface="Roboto Condensed" pitchFamily="2" charset="0"/>
                <a:cs typeface="Arial" panose="020B0604020202020204" pitchFamily="34" charset="0"/>
                <a:sym typeface="Wingdings 2" panose="05020102010507070707" pitchFamily="18" charset="2"/>
              </a:rPr>
              <a:t>đường truyền ổn định.</a:t>
            </a:r>
            <a:endParaRPr lang="en-US" sz="2800" dirty="0">
              <a:latin typeface="Arial" panose="020B0604020202020204" pitchFamily="34" charset="0"/>
              <a:ea typeface="Roboto Condensed" pitchFamily="2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3C688E-45A5-4122-9874-EFF98E4BD440}"/>
              </a:ext>
            </a:extLst>
          </p:cNvPr>
          <p:cNvSpPr txBox="1"/>
          <p:nvPr/>
        </p:nvSpPr>
        <p:spPr>
          <a:xfrm>
            <a:off x="7010400" y="7921878"/>
            <a:ext cx="9010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9" b="1" dirty="0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</a:rPr>
              <a:t>The mobile information system and internet in the </a:t>
            </a:r>
          </a:p>
          <a:p>
            <a:r>
              <a:rPr lang="en-US" sz="2799" b="1" dirty="0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</a:rPr>
              <a:t>industrial park ensure a stable connection.</a:t>
            </a:r>
          </a:p>
        </p:txBody>
      </p:sp>
    </p:spTree>
    <p:extLst>
      <p:ext uri="{BB962C8B-B14F-4D97-AF65-F5344CB8AC3E}">
        <p14:creationId xmlns:p14="http://schemas.microsoft.com/office/powerpoint/2010/main" val="27699520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302854">
            <a:off x="16416225" y="7628381"/>
            <a:ext cx="2963768" cy="3270583"/>
            <a:chOff x="0" y="0"/>
            <a:chExt cx="3951690" cy="4360777"/>
          </a:xfrm>
        </p:grpSpPr>
        <p:sp>
          <p:nvSpPr>
            <p:cNvPr id="3" name="Freeform 3"/>
            <p:cNvSpPr/>
            <p:nvPr/>
          </p:nvSpPr>
          <p:spPr>
            <a:xfrm rot="-7302854">
              <a:off x="214683" y="3005265"/>
              <a:ext cx="1140829" cy="1140829"/>
            </a:xfrm>
            <a:custGeom>
              <a:avLst/>
              <a:gdLst/>
              <a:ahLst/>
              <a:cxnLst/>
              <a:rect l="l" t="t" r="r" b="b"/>
              <a:pathLst>
                <a:path w="1140829" h="1140829">
                  <a:moveTo>
                    <a:pt x="0" y="0"/>
                  </a:moveTo>
                  <a:lnTo>
                    <a:pt x="1140830" y="0"/>
                  </a:lnTo>
                  <a:lnTo>
                    <a:pt x="1140830" y="1140829"/>
                  </a:lnTo>
                  <a:lnTo>
                    <a:pt x="0" y="1140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93997" y="0"/>
              <a:ext cx="3157693" cy="3157693"/>
            </a:xfrm>
            <a:custGeom>
              <a:avLst/>
              <a:gdLst/>
              <a:ahLst/>
              <a:cxnLst/>
              <a:rect l="l" t="t" r="r" b="b"/>
              <a:pathLst>
                <a:path w="3157693" h="3157693">
                  <a:moveTo>
                    <a:pt x="0" y="0"/>
                  </a:moveTo>
                  <a:lnTo>
                    <a:pt x="3157693" y="0"/>
                  </a:lnTo>
                  <a:lnTo>
                    <a:pt x="3157693" y="3157693"/>
                  </a:lnTo>
                  <a:lnTo>
                    <a:pt x="0" y="3157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98909" y="3195185"/>
              <a:ext cx="652781" cy="652781"/>
            </a:xfrm>
            <a:custGeom>
              <a:avLst/>
              <a:gdLst/>
              <a:ahLst/>
              <a:cxnLst/>
              <a:rect l="l" t="t" r="r" b="b"/>
              <a:pathLst>
                <a:path w="652781" h="652781">
                  <a:moveTo>
                    <a:pt x="0" y="0"/>
                  </a:moveTo>
                  <a:lnTo>
                    <a:pt x="652781" y="0"/>
                  </a:lnTo>
                  <a:lnTo>
                    <a:pt x="652781" y="652781"/>
                  </a:lnTo>
                  <a:lnTo>
                    <a:pt x="0" y="652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1874023">
            <a:off x="5085643" y="1967534"/>
            <a:ext cx="9189698" cy="8937611"/>
          </a:xfrm>
          <a:custGeom>
            <a:avLst/>
            <a:gdLst/>
            <a:ahLst/>
            <a:cxnLst/>
            <a:rect l="l" t="t" r="r" b="b"/>
            <a:pathLst>
              <a:path w="9189698" h="8937611">
                <a:moveTo>
                  <a:pt x="0" y="0"/>
                </a:moveTo>
                <a:lnTo>
                  <a:pt x="9189698" y="0"/>
                </a:lnTo>
                <a:lnTo>
                  <a:pt x="9189698" y="8937611"/>
                </a:lnTo>
                <a:lnTo>
                  <a:pt x="0" y="89376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296512" y="1633879"/>
            <a:ext cx="1694977" cy="169497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023545" y="5588851"/>
            <a:ext cx="1694977" cy="169497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0438139" y="5705123"/>
            <a:ext cx="1694977" cy="169497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30049" r="-30049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706199" y="232677"/>
            <a:ext cx="911799" cy="911799"/>
          </a:xfrm>
          <a:custGeom>
            <a:avLst/>
            <a:gdLst/>
            <a:ahLst/>
            <a:cxnLst/>
            <a:rect l="l" t="t" r="r" b="b"/>
            <a:pathLst>
              <a:path w="911799" h="911799">
                <a:moveTo>
                  <a:pt x="0" y="0"/>
                </a:moveTo>
                <a:lnTo>
                  <a:pt x="911800" y="0"/>
                </a:lnTo>
                <a:lnTo>
                  <a:pt x="911800" y="911800"/>
                </a:lnTo>
                <a:lnTo>
                  <a:pt x="0" y="911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50639" y="471090"/>
            <a:ext cx="9366662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189D6"/>
                </a:solidFill>
                <a:latin typeface="Poppins Bold"/>
                <a:ea typeface="Poppins Bold"/>
                <a:cs typeface="Poppins Bold"/>
                <a:sym typeface="Poppins Bold"/>
              </a:rPr>
              <a:t>SAI GON - NHON HOI INDUSTRIAL PARK CORPORATION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0024" y="2148310"/>
            <a:ext cx="4377227" cy="560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rPr>
              <a:t>DỊCH VỤ LIÊN QUAN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4468" y="2662025"/>
            <a:ext cx="4367132" cy="560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RELATED SERVICES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34200" y="3438856"/>
            <a:ext cx="4254794" cy="1710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Hải quan Bình Định</a:t>
            </a:r>
          </a:p>
          <a:p>
            <a:pPr algn="ctr">
              <a:lnSpc>
                <a:spcPts val="3359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Chi cục Hải quan</a:t>
            </a:r>
          </a:p>
          <a:p>
            <a:pPr algn="ctr">
              <a:lnSpc>
                <a:spcPts val="3359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 cửa khẩu cảng Quy Nhơn</a:t>
            </a:r>
          </a:p>
          <a:p>
            <a:pPr algn="l">
              <a:lnSpc>
                <a:spcPts val="3359"/>
              </a:lnSpc>
            </a:pPr>
            <a:endParaRPr lang="en-US" sz="2600" b="1">
              <a:solidFill>
                <a:srgbClr val="FFFFFF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700147" y="2647051"/>
            <a:ext cx="5156215" cy="132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BinhDinh Customs </a:t>
            </a:r>
          </a:p>
          <a:p>
            <a:pPr algn="ctr">
              <a:lnSpc>
                <a:spcPts val="3499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QuyNhon port Custom branch</a:t>
            </a:r>
          </a:p>
          <a:p>
            <a:pPr algn="l">
              <a:lnSpc>
                <a:spcPts val="3499"/>
              </a:lnSpc>
            </a:pPr>
            <a:endParaRPr lang="en-US" sz="2600" b="1">
              <a:solidFill>
                <a:srgbClr val="004AAD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10371464" y="2871885"/>
            <a:ext cx="1426356" cy="35320"/>
          </a:xfrm>
          <a:prstGeom prst="line">
            <a:avLst/>
          </a:prstGeom>
          <a:ln w="66675" cap="flat">
            <a:solidFill>
              <a:srgbClr val="004AAD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20" name="TextBox 20"/>
          <p:cNvSpPr txBox="1"/>
          <p:nvPr/>
        </p:nvSpPr>
        <p:spPr>
          <a:xfrm>
            <a:off x="5187784" y="7353300"/>
            <a:ext cx="3270416" cy="2160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Điểm cấp chứng nhận xuất xứ hàng hóa của VCCI tại Quy Nhơn</a:t>
            </a:r>
          </a:p>
          <a:p>
            <a:pPr algn="l">
              <a:lnSpc>
                <a:spcPts val="3359"/>
              </a:lnSpc>
            </a:pPr>
            <a:endParaRPr lang="en-US" sz="2799" b="1">
              <a:solidFill>
                <a:srgbClr val="FFFFFF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699542" y="7552348"/>
            <a:ext cx="3270416" cy="1724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600" b="1">
                <a:solidFill>
                  <a:srgbClr val="FFFFFF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Có thể giao dịch tại tất cả hệ thống ngân hàng tại Quy Nhơn</a:t>
            </a:r>
          </a:p>
          <a:p>
            <a:pPr algn="l">
              <a:lnSpc>
                <a:spcPts val="3359"/>
              </a:lnSpc>
            </a:pPr>
            <a:endParaRPr lang="en-US" sz="2799" b="1">
              <a:solidFill>
                <a:srgbClr val="FFFFFF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22" name="AutoShape 22"/>
          <p:cNvSpPr/>
          <p:nvPr/>
        </p:nvSpPr>
        <p:spPr>
          <a:xfrm flipV="1">
            <a:off x="12853335" y="7283829"/>
            <a:ext cx="1096195" cy="33326"/>
          </a:xfrm>
          <a:prstGeom prst="line">
            <a:avLst/>
          </a:prstGeom>
          <a:ln w="66675" cap="flat">
            <a:solidFill>
              <a:srgbClr val="004AAD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23" name="TextBox 23"/>
          <p:cNvSpPr txBox="1"/>
          <p:nvPr/>
        </p:nvSpPr>
        <p:spPr>
          <a:xfrm>
            <a:off x="13949968" y="6615260"/>
            <a:ext cx="4033232" cy="176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Banking transactions at any banks of the bank system at Quy Nhon City </a:t>
            </a:r>
          </a:p>
          <a:p>
            <a:pPr algn="l">
              <a:lnSpc>
                <a:spcPts val="3499"/>
              </a:lnSpc>
            </a:pPr>
            <a:endParaRPr lang="en-US" sz="2600" b="1">
              <a:solidFill>
                <a:srgbClr val="004AAD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24" name="AutoShape 24"/>
          <p:cNvSpPr/>
          <p:nvPr/>
        </p:nvSpPr>
        <p:spPr>
          <a:xfrm flipH="1">
            <a:off x="3825227" y="7250491"/>
            <a:ext cx="1426793" cy="0"/>
          </a:xfrm>
          <a:prstGeom prst="line">
            <a:avLst/>
          </a:prstGeom>
          <a:ln w="66675" cap="flat">
            <a:solidFill>
              <a:srgbClr val="004AAD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25" name="TextBox 25"/>
          <p:cNvSpPr txBox="1"/>
          <p:nvPr/>
        </p:nvSpPr>
        <p:spPr>
          <a:xfrm>
            <a:off x="0" y="6734796"/>
            <a:ext cx="4033232" cy="132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C/O office of VCCI in</a:t>
            </a:r>
          </a:p>
          <a:p>
            <a:pPr algn="ctr">
              <a:lnSpc>
                <a:spcPts val="3499"/>
              </a:lnSpc>
            </a:pPr>
            <a:r>
              <a:rPr lang="en-US" sz="2600" b="1">
                <a:solidFill>
                  <a:srgbClr val="004AAD"/>
                </a:solidFill>
                <a:latin typeface="Arial" panose="020B0604020202020204" pitchFamily="34" charset="0"/>
                <a:ea typeface="Roboto Condensed Bold"/>
                <a:cs typeface="Arial" panose="020B0604020202020204" pitchFamily="34" charset="0"/>
                <a:sym typeface="Roboto Condensed Bold"/>
              </a:rPr>
              <a:t> Quy Nhon city</a:t>
            </a:r>
          </a:p>
          <a:p>
            <a:pPr algn="l">
              <a:lnSpc>
                <a:spcPts val="3499"/>
              </a:lnSpc>
            </a:pPr>
            <a:endParaRPr lang="en-US" sz="2600" b="1">
              <a:solidFill>
                <a:srgbClr val="004AAD"/>
              </a:solidFill>
              <a:latin typeface="Arial" panose="020B0604020202020204" pitchFamily="34" charset="0"/>
              <a:ea typeface="Roboto Condensed Bold"/>
              <a:cs typeface="Arial" panose="020B0604020202020204" pitchFamily="34" charset="0"/>
              <a:sym typeface="Roboto Condensed Bold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1571</Words>
  <Application>Microsoft Office PowerPoint</Application>
  <PresentationFormat>Custom</PresentationFormat>
  <Paragraphs>258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Roboto</vt:lpstr>
      <vt:lpstr>Arial</vt:lpstr>
      <vt:lpstr>Roboto Condensed Bold</vt:lpstr>
      <vt:lpstr>Poppins Bold</vt:lpstr>
      <vt:lpstr>Calibri</vt:lpstr>
      <vt:lpstr>Roboto Condensed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Gray and Blue Modern Presentation Slide Template</dc:title>
  <cp:lastModifiedBy>Nguyen My Phung</cp:lastModifiedBy>
  <cp:revision>23</cp:revision>
  <cp:lastPrinted>2025-02-21T07:52:06Z</cp:lastPrinted>
  <dcterms:created xsi:type="dcterms:W3CDTF">2006-08-16T00:00:00Z</dcterms:created>
  <dcterms:modified xsi:type="dcterms:W3CDTF">2025-03-05T02:21:08Z</dcterms:modified>
  <dc:identifier>DAGfjJAnjeg</dc:identifier>
</cp:coreProperties>
</file>